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8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 id="278" r:id="rId24"/>
    <p:sldId id="279" r:id="rId25"/>
    <p:sldId id="280" r:id="rId26"/>
    <p:sldId id="288" r:id="rId27"/>
    <p:sldId id="282" r:id="rId28"/>
    <p:sldId id="283" r:id="rId29"/>
    <p:sldId id="285" r:id="rId30"/>
    <p:sldId id="286" r:id="rId31"/>
    <p:sldId id="287" r:id="rId32"/>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3" roundtripDataSignature="AMtx7mjJCfRjHj7iRP7olz2xF/71QGSPH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CB9B8"/>
    <a:srgbClr val="6AA475"/>
    <a:srgbClr val="65CDB7"/>
    <a:srgbClr val="F2F2F1"/>
    <a:srgbClr val="4BCB74"/>
    <a:srgbClr val="94A475"/>
    <a:srgbClr val="94CCA0"/>
    <a:srgbClr val="EDECEB"/>
    <a:srgbClr val="211F1B"/>
    <a:srgbClr val="020E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31"/>
    <p:restoredTop sz="94638"/>
  </p:normalViewPr>
  <p:slideViewPr>
    <p:cSldViewPr snapToGrid="0">
      <p:cViewPr varScale="1">
        <p:scale>
          <a:sx n="120" d="100"/>
          <a:sy n="120" d="100"/>
        </p:scale>
        <p:origin x="150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43"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fi-FI"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a:extLst>
            <a:ext uri="{FF2B5EF4-FFF2-40B4-BE49-F238E27FC236}">
              <a16:creationId xmlns:a16="http://schemas.microsoft.com/office/drawing/2014/main" id="{0EBC8167-FDCA-2C31-6DB2-0534415E2C8B}"/>
            </a:ext>
          </a:extLst>
        </p:cNvPr>
        <p:cNvGrpSpPr/>
        <p:nvPr/>
      </p:nvGrpSpPr>
      <p:grpSpPr>
        <a:xfrm>
          <a:off x="0" y="0"/>
          <a:ext cx="0" cy="0"/>
          <a:chOff x="0" y="0"/>
          <a:chExt cx="0" cy="0"/>
        </a:xfrm>
      </p:grpSpPr>
      <p:sp>
        <p:nvSpPr>
          <p:cNvPr id="117" name="Google Shape;117;p5:notes">
            <a:extLst>
              <a:ext uri="{FF2B5EF4-FFF2-40B4-BE49-F238E27FC236}">
                <a16:creationId xmlns:a16="http://schemas.microsoft.com/office/drawing/2014/main" id="{7BC26A0D-8CB5-1F60-2021-D622C50840E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5:notes">
            <a:extLst>
              <a:ext uri="{FF2B5EF4-FFF2-40B4-BE49-F238E27FC236}">
                <a16:creationId xmlns:a16="http://schemas.microsoft.com/office/drawing/2014/main" id="{0477BDEC-6152-6A03-694A-A411E9CCD94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1224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a018986ffc_1_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g3a018986ffc_1_9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5" name="Google Shape;175;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a018986ffc_1_4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a018986ffc_1_4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i-FI"/>
              <a:t>Balti jääjärv</a:t>
            </a:r>
            <a:endParaRPr/>
          </a:p>
          <a:p>
            <a:pPr marL="0" lvl="0" indent="0" algn="l" rtl="0">
              <a:spcBef>
                <a:spcPts val="0"/>
              </a:spcBef>
              <a:spcAft>
                <a:spcPts val="0"/>
              </a:spcAft>
              <a:buClr>
                <a:schemeClr val="dk1"/>
              </a:buClr>
              <a:buSzPts val="1100"/>
              <a:buFont typeface="Arial"/>
              <a:buNone/>
            </a:pPr>
            <a:r>
              <a:rPr lang="fi-FI"/>
              <a:t>Liustikusulaveed voolasid jääkatte ees olevasse Balti jääjärve. Väljavoolukanal ookeani asus tänapäeva Taani väinas.</a:t>
            </a:r>
            <a:endParaRPr/>
          </a:p>
          <a:p>
            <a:pPr marL="0" lvl="0" indent="0" algn="l" rtl="0">
              <a:spcBef>
                <a:spcPts val="0"/>
              </a:spcBef>
              <a:spcAft>
                <a:spcPts val="0"/>
              </a:spcAft>
              <a:buNone/>
            </a:pPr>
            <a:endParaRPr/>
          </a:p>
        </p:txBody>
      </p:sp>
      <p:sp>
        <p:nvSpPr>
          <p:cNvPr id="183" name="Google Shape;183;g3a018986ffc_1_4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a018986ffc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a018986ffc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fi-FI"/>
              <a:t>Kohalikud jääjärved ja Joldiameri</a:t>
            </a:r>
            <a:endParaRPr/>
          </a:p>
          <a:p>
            <a:pPr marL="0" lvl="0" indent="0" algn="l" rtl="0">
              <a:spcBef>
                <a:spcPts val="0"/>
              </a:spcBef>
              <a:spcAft>
                <a:spcPts val="0"/>
              </a:spcAft>
              <a:buClr>
                <a:schemeClr val="dk1"/>
              </a:buClr>
              <a:buSzPts val="1100"/>
              <a:buFont typeface="Arial"/>
              <a:buNone/>
            </a:pPr>
            <a:r>
              <a:rPr lang="fi-FI"/>
              <a:t>Mereühendus Balti jääjärvest ookeaniga avati Kesk-Rootsi kaudu umbes 11 590 aastat tagasi. Veetase langes 26–28 meetrit ja seda vaid paari aasta jooksul. Soolane vesi voolas Läänemere basseini, kus algas järgmine etapp, Joldiameri. Pärast Balti jääjärve veetaseme langust tekkisid Eesti ümbruses mitmed kohalikud väiksemad jääjärved. See etapp kestis paar sajandit. Joldiameri levis uhtus üle praeguse Eesti põhja- ja läänealad ning saared. </a:t>
            </a:r>
            <a:endParaRPr/>
          </a:p>
          <a:p>
            <a:pPr marL="0" lvl="0" indent="0" algn="l" rtl="0">
              <a:spcBef>
                <a:spcPts val="0"/>
              </a:spcBef>
              <a:spcAft>
                <a:spcPts val="0"/>
              </a:spcAft>
              <a:buNone/>
            </a:pPr>
            <a:endParaRPr/>
          </a:p>
        </p:txBody>
      </p:sp>
      <p:sp>
        <p:nvSpPr>
          <p:cNvPr id="191" name="Google Shape;191;g3a018986ffc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a018986ffc_1_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a018986ffc_1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fi-FI"/>
              <a:t>Joldia merest Antülulusjärveni</a:t>
            </a:r>
            <a:endParaRPr/>
          </a:p>
          <a:p>
            <a:pPr marL="0" lvl="0" indent="0" algn="l" rtl="0">
              <a:spcBef>
                <a:spcPts val="0"/>
              </a:spcBef>
              <a:spcAft>
                <a:spcPts val="0"/>
              </a:spcAft>
              <a:buClr>
                <a:schemeClr val="dk1"/>
              </a:buClr>
              <a:buSzPts val="1100"/>
              <a:buFont typeface="Arial"/>
              <a:buNone/>
            </a:pPr>
            <a:r>
              <a:rPr lang="fi-FI"/>
              <a:t>Maapinna kerkimise tõttu eraldus Joldia meri ookeanist umbes 10 700 aastat tagasi. Järgmine etapp Läänemere basseinis oli Antsülusärv. Antsülusjärve esimene väljavoolukanal (A) nihkus Kesk-Rootsist tänapäeva Taani väinade (B) asukohta üle 10 000 aasta tagasi.</a:t>
            </a:r>
            <a:endParaRPr/>
          </a:p>
          <a:p>
            <a:pPr marL="0" lvl="0" indent="0" algn="l" rtl="0">
              <a:spcBef>
                <a:spcPts val="0"/>
              </a:spcBef>
              <a:spcAft>
                <a:spcPts val="0"/>
              </a:spcAft>
              <a:buNone/>
            </a:pPr>
            <a:r>
              <a:rPr lang="fi-FI"/>
              <a:t>Antsülusjärve vesi uhtus Eesti alasid vaid väga kitsalt põhja- ja lääne osades, kuid kattis enamuse saartest. </a:t>
            </a:r>
            <a:endParaRPr/>
          </a:p>
        </p:txBody>
      </p:sp>
      <p:sp>
        <p:nvSpPr>
          <p:cNvPr id="199" name="Google Shape;199;g3a018986ffc_1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a018986ffc_1_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a018986ffc_1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fi-FI"/>
              <a:t>Ancylusjärvest on saanud Litoriinameri</a:t>
            </a:r>
            <a:endParaRPr/>
          </a:p>
          <a:p>
            <a:pPr marL="0" lvl="0" indent="0" algn="l" rtl="0">
              <a:spcBef>
                <a:spcPts val="0"/>
              </a:spcBef>
              <a:spcAft>
                <a:spcPts val="0"/>
              </a:spcAft>
              <a:buNone/>
            </a:pPr>
            <a:r>
              <a:rPr lang="fi-FI"/>
              <a:t>Ligikaudu 9000 aastat tagasi oli ookeani veetase põhjapoolkera liustike sulavee tõttu nii kõrge, et soolane vesi voolas läbi Taani väina Ancylusjärve. Läänemere basseinis algas Litoriinamere staadium. Litoriinameri kattis Eesti lääne ja põhjapoolsemaid alasid ning oli üle ujutanud saared.</a:t>
            </a:r>
            <a:endParaRPr/>
          </a:p>
        </p:txBody>
      </p:sp>
      <p:sp>
        <p:nvSpPr>
          <p:cNvPr id="207" name="Google Shape;207;g3a018986ffc_1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3a018986ffc_1_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3a018986ffc_1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g3a018986ffc_1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fi-FI"/>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a018986ffc_1_7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g3a018986ffc_1_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a018986ffc_1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g3a018986ffc_1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a018986ffc_1_1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g3a018986ffc_1_1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a:extLst>
            <a:ext uri="{FF2B5EF4-FFF2-40B4-BE49-F238E27FC236}">
              <a16:creationId xmlns:a16="http://schemas.microsoft.com/office/drawing/2014/main" id="{BC425811-F9F4-645C-DC22-0F939B892960}"/>
            </a:ext>
          </a:extLst>
        </p:cNvPr>
        <p:cNvGrpSpPr/>
        <p:nvPr/>
      </p:nvGrpSpPr>
      <p:grpSpPr>
        <a:xfrm>
          <a:off x="0" y="0"/>
          <a:ext cx="0" cy="0"/>
          <a:chOff x="0" y="0"/>
          <a:chExt cx="0" cy="0"/>
        </a:xfrm>
      </p:grpSpPr>
      <p:sp>
        <p:nvSpPr>
          <p:cNvPr id="265" name="Google Shape;265;g3a018986ffc_1_119:notes">
            <a:extLst>
              <a:ext uri="{FF2B5EF4-FFF2-40B4-BE49-F238E27FC236}">
                <a16:creationId xmlns:a16="http://schemas.microsoft.com/office/drawing/2014/main" id="{9B1917CF-29B5-BE69-ECA3-15444A37434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g3a018986ffc_1_119:notes">
            <a:extLst>
              <a:ext uri="{FF2B5EF4-FFF2-40B4-BE49-F238E27FC236}">
                <a16:creationId xmlns:a16="http://schemas.microsoft.com/office/drawing/2014/main" id="{2DFC30B2-6258-7FCD-38AC-6406D135BE4A}"/>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8701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73" name="Google Shape;273;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i-FI"/>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a018986ffc_1_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g3a018986ffc_1_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3a018986ffc_1_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g3a018986ffc_1_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6"/>
          <p:cNvSpPr txBox="1">
            <a:spLocks noGrp="1"/>
          </p:cNvSpPr>
          <p:nvPr>
            <p:ph type="ctrTitle"/>
          </p:nvPr>
        </p:nvSpPr>
        <p:spPr>
          <a:xfrm>
            <a:off x="685800" y="2130426"/>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6"/>
          <p:cNvSpPr txBox="1">
            <a:spLocks noGrp="1"/>
          </p:cNvSpPr>
          <p:nvPr>
            <p:ph type="dt" idx="10"/>
          </p:nvPr>
        </p:nvSpPr>
        <p:spPr>
          <a:xfrm>
            <a:off x="457200" y="6356351"/>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6"/>
          <p:cNvSpPr txBox="1">
            <a:spLocks noGrp="1"/>
          </p:cNvSpPr>
          <p:nvPr>
            <p:ph type="ftr" idx="11"/>
          </p:nvPr>
        </p:nvSpPr>
        <p:spPr>
          <a:xfrm>
            <a:off x="3124200" y="6356351"/>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6"/>
          <p:cNvSpPr txBox="1">
            <a:spLocks noGrp="1"/>
          </p:cNvSpPr>
          <p:nvPr>
            <p:ph type="sldNum" idx="12"/>
          </p:nvPr>
        </p:nvSpPr>
        <p:spPr>
          <a:xfrm>
            <a:off x="6553200" y="6356351"/>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i-FI" smtClean="0"/>
              <a:pPr/>
              <a:t>‹#›</a:t>
            </a:fld>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7"/>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7"/>
          <p:cNvSpPr txBox="1">
            <a:spLocks noGrp="1"/>
          </p:cNvSpPr>
          <p:nvPr>
            <p:ph type="body" idx="1"/>
          </p:nvPr>
        </p:nvSpPr>
        <p:spPr>
          <a:xfrm>
            <a:off x="457200" y="1600201"/>
            <a:ext cx="8229600" cy="4525963"/>
          </a:xfrm>
          <a:prstGeom prst="rect">
            <a:avLst/>
          </a:prstGeom>
          <a:noFill/>
          <a:ln>
            <a:noFill/>
          </a:ln>
        </p:spPr>
        <p:txBody>
          <a:bodyPr spcFirstLastPara="1" wrap="square" lIns="91425" tIns="45700" rIns="91425" bIns="45700" anchor="t" anchorCtr="0">
            <a:normAutofit/>
          </a:bodyPr>
          <a:lstStyle>
            <a:lvl1pPr marL="457189" lvl="0" indent="-342891" algn="l">
              <a:spcBef>
                <a:spcPts val="360"/>
              </a:spcBef>
              <a:spcAft>
                <a:spcPts val="0"/>
              </a:spcAft>
              <a:buClr>
                <a:schemeClr val="dk1"/>
              </a:buClr>
              <a:buSzPts val="1800"/>
              <a:buChar char="•"/>
              <a:defRPr/>
            </a:lvl1pPr>
            <a:lvl2pPr marL="914377" lvl="1" indent="-342891" algn="l">
              <a:spcBef>
                <a:spcPts val="360"/>
              </a:spcBef>
              <a:spcAft>
                <a:spcPts val="0"/>
              </a:spcAft>
              <a:buClr>
                <a:schemeClr val="dk1"/>
              </a:buClr>
              <a:buSzPts val="1800"/>
              <a:buChar char="–"/>
              <a:defRPr/>
            </a:lvl2pPr>
            <a:lvl3pPr marL="1371566" lvl="2" indent="-342891" algn="l">
              <a:spcBef>
                <a:spcPts val="360"/>
              </a:spcBef>
              <a:spcAft>
                <a:spcPts val="0"/>
              </a:spcAft>
              <a:buClr>
                <a:schemeClr val="dk1"/>
              </a:buClr>
              <a:buSzPts val="1800"/>
              <a:buChar char="•"/>
              <a:defRPr/>
            </a:lvl3pPr>
            <a:lvl4pPr marL="1828754" lvl="3" indent="-342891" algn="l">
              <a:spcBef>
                <a:spcPts val="360"/>
              </a:spcBef>
              <a:spcAft>
                <a:spcPts val="0"/>
              </a:spcAft>
              <a:buClr>
                <a:schemeClr val="dk1"/>
              </a:buClr>
              <a:buSzPts val="1800"/>
              <a:buChar char="–"/>
              <a:defRPr/>
            </a:lvl4pPr>
            <a:lvl5pPr marL="2285943" lvl="4" indent="-342891" algn="l">
              <a:spcBef>
                <a:spcPts val="360"/>
              </a:spcBef>
              <a:spcAft>
                <a:spcPts val="0"/>
              </a:spcAft>
              <a:buClr>
                <a:schemeClr val="dk1"/>
              </a:buClr>
              <a:buSzPts val="1800"/>
              <a:buChar char="»"/>
              <a:defRPr/>
            </a:lvl5pPr>
            <a:lvl6pPr marL="2743131" lvl="5" indent="-342891" algn="l">
              <a:spcBef>
                <a:spcPts val="360"/>
              </a:spcBef>
              <a:spcAft>
                <a:spcPts val="0"/>
              </a:spcAft>
              <a:buClr>
                <a:schemeClr val="dk1"/>
              </a:buClr>
              <a:buSzPts val="1800"/>
              <a:buChar char="•"/>
              <a:defRPr/>
            </a:lvl6pPr>
            <a:lvl7pPr marL="3200320" lvl="6" indent="-342891" algn="l">
              <a:spcBef>
                <a:spcPts val="360"/>
              </a:spcBef>
              <a:spcAft>
                <a:spcPts val="0"/>
              </a:spcAft>
              <a:buClr>
                <a:schemeClr val="dk1"/>
              </a:buClr>
              <a:buSzPts val="1800"/>
              <a:buChar char="•"/>
              <a:defRPr/>
            </a:lvl7pPr>
            <a:lvl8pPr marL="3657509" lvl="7" indent="-342891" algn="l">
              <a:spcBef>
                <a:spcPts val="360"/>
              </a:spcBef>
              <a:spcAft>
                <a:spcPts val="0"/>
              </a:spcAft>
              <a:buClr>
                <a:schemeClr val="dk1"/>
              </a:buClr>
              <a:buSzPts val="1800"/>
              <a:buChar char="•"/>
              <a:defRPr/>
            </a:lvl8pPr>
            <a:lvl9pPr marL="4114697" lvl="8" indent="-342891" algn="l">
              <a:spcBef>
                <a:spcPts val="360"/>
              </a:spcBef>
              <a:spcAft>
                <a:spcPts val="0"/>
              </a:spcAft>
              <a:buClr>
                <a:schemeClr val="dk1"/>
              </a:buClr>
              <a:buSzPts val="1800"/>
              <a:buChar char="•"/>
              <a:defRPr/>
            </a:lvl9pPr>
          </a:lstStyle>
          <a:p>
            <a:endParaRPr/>
          </a:p>
        </p:txBody>
      </p:sp>
      <p:sp>
        <p:nvSpPr>
          <p:cNvPr id="24" name="Google Shape;24;p27"/>
          <p:cNvSpPr txBox="1">
            <a:spLocks noGrp="1"/>
          </p:cNvSpPr>
          <p:nvPr>
            <p:ph type="dt" idx="10"/>
          </p:nvPr>
        </p:nvSpPr>
        <p:spPr>
          <a:xfrm>
            <a:off x="457200" y="6356351"/>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7"/>
          <p:cNvSpPr txBox="1">
            <a:spLocks noGrp="1"/>
          </p:cNvSpPr>
          <p:nvPr>
            <p:ph type="ftr" idx="11"/>
          </p:nvPr>
        </p:nvSpPr>
        <p:spPr>
          <a:xfrm>
            <a:off x="3124200" y="6356351"/>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7"/>
          <p:cNvSpPr txBox="1">
            <a:spLocks noGrp="1"/>
          </p:cNvSpPr>
          <p:nvPr>
            <p:ph type="sldNum" idx="12"/>
          </p:nvPr>
        </p:nvSpPr>
        <p:spPr>
          <a:xfrm>
            <a:off x="6553200" y="6356351"/>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i-FI" smtClean="0"/>
              <a:pPr/>
              <a:t>‹#›</a:t>
            </a:fld>
            <a:endParaRPr lang="fi-FI"/>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28"/>
          <p:cNvSpPr txBox="1">
            <a:spLocks noGrp="1"/>
          </p:cNvSpPr>
          <p:nvPr>
            <p:ph type="dt" idx="10"/>
          </p:nvPr>
        </p:nvSpPr>
        <p:spPr>
          <a:xfrm>
            <a:off x="457200" y="6356351"/>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8"/>
          <p:cNvSpPr txBox="1">
            <a:spLocks noGrp="1"/>
          </p:cNvSpPr>
          <p:nvPr>
            <p:ph type="ftr" idx="11"/>
          </p:nvPr>
        </p:nvSpPr>
        <p:spPr>
          <a:xfrm>
            <a:off x="3124200" y="6356351"/>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8"/>
          <p:cNvSpPr txBox="1">
            <a:spLocks noGrp="1"/>
          </p:cNvSpPr>
          <p:nvPr>
            <p:ph type="sldNum" idx="12"/>
          </p:nvPr>
        </p:nvSpPr>
        <p:spPr>
          <a:xfrm>
            <a:off x="6553200" y="6356351"/>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i-FI" smtClean="0"/>
              <a:pPr/>
              <a:t>‹#›</a:t>
            </a:fld>
            <a:endParaRPr lang="fi-FI"/>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722313" y="4406901"/>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189" lvl="0" indent="-228594" algn="l">
              <a:spcBef>
                <a:spcPts val="400"/>
              </a:spcBef>
              <a:spcAft>
                <a:spcPts val="0"/>
              </a:spcAft>
              <a:buClr>
                <a:srgbClr val="888888"/>
              </a:buClr>
              <a:buSzPts val="2000"/>
              <a:buNone/>
              <a:defRPr sz="2000">
                <a:solidFill>
                  <a:srgbClr val="888888"/>
                </a:solidFill>
              </a:defRPr>
            </a:lvl1pPr>
            <a:lvl2pPr marL="914377" lvl="1" indent="-228594" algn="l">
              <a:spcBef>
                <a:spcPts val="360"/>
              </a:spcBef>
              <a:spcAft>
                <a:spcPts val="0"/>
              </a:spcAft>
              <a:buClr>
                <a:srgbClr val="888888"/>
              </a:buClr>
              <a:buSzPts val="1800"/>
              <a:buNone/>
              <a:defRPr sz="1800">
                <a:solidFill>
                  <a:srgbClr val="888888"/>
                </a:solidFill>
              </a:defRPr>
            </a:lvl2pPr>
            <a:lvl3pPr marL="1371566" lvl="2" indent="-228594" algn="l">
              <a:spcBef>
                <a:spcPts val="320"/>
              </a:spcBef>
              <a:spcAft>
                <a:spcPts val="0"/>
              </a:spcAft>
              <a:buClr>
                <a:srgbClr val="888888"/>
              </a:buClr>
              <a:buSzPts val="1600"/>
              <a:buNone/>
              <a:defRPr sz="1600">
                <a:solidFill>
                  <a:srgbClr val="888888"/>
                </a:solidFill>
              </a:defRPr>
            </a:lvl3pPr>
            <a:lvl4pPr marL="1828754" lvl="3" indent="-228594" algn="l">
              <a:spcBef>
                <a:spcPts val="280"/>
              </a:spcBef>
              <a:spcAft>
                <a:spcPts val="0"/>
              </a:spcAft>
              <a:buClr>
                <a:srgbClr val="888888"/>
              </a:buClr>
              <a:buSzPts val="1400"/>
              <a:buNone/>
              <a:defRPr sz="1400">
                <a:solidFill>
                  <a:srgbClr val="888888"/>
                </a:solidFill>
              </a:defRPr>
            </a:lvl4pPr>
            <a:lvl5pPr marL="2285943" lvl="4" indent="-228594" algn="l">
              <a:spcBef>
                <a:spcPts val="280"/>
              </a:spcBef>
              <a:spcAft>
                <a:spcPts val="0"/>
              </a:spcAft>
              <a:buClr>
                <a:srgbClr val="888888"/>
              </a:buClr>
              <a:buSzPts val="1400"/>
              <a:buNone/>
              <a:defRPr sz="1400">
                <a:solidFill>
                  <a:srgbClr val="888888"/>
                </a:solidFill>
              </a:defRPr>
            </a:lvl5pPr>
            <a:lvl6pPr marL="2743131" lvl="5" indent="-228594" algn="l">
              <a:spcBef>
                <a:spcPts val="280"/>
              </a:spcBef>
              <a:spcAft>
                <a:spcPts val="0"/>
              </a:spcAft>
              <a:buClr>
                <a:srgbClr val="888888"/>
              </a:buClr>
              <a:buSzPts val="1400"/>
              <a:buNone/>
              <a:defRPr sz="1400">
                <a:solidFill>
                  <a:srgbClr val="888888"/>
                </a:solidFill>
              </a:defRPr>
            </a:lvl6pPr>
            <a:lvl7pPr marL="3200320" lvl="6" indent="-228594" algn="l">
              <a:spcBef>
                <a:spcPts val="280"/>
              </a:spcBef>
              <a:spcAft>
                <a:spcPts val="0"/>
              </a:spcAft>
              <a:buClr>
                <a:srgbClr val="888888"/>
              </a:buClr>
              <a:buSzPts val="1400"/>
              <a:buNone/>
              <a:defRPr sz="1400">
                <a:solidFill>
                  <a:srgbClr val="888888"/>
                </a:solidFill>
              </a:defRPr>
            </a:lvl7pPr>
            <a:lvl8pPr marL="3657509" lvl="7" indent="-228594" algn="l">
              <a:spcBef>
                <a:spcPts val="280"/>
              </a:spcBef>
              <a:spcAft>
                <a:spcPts val="0"/>
              </a:spcAft>
              <a:buClr>
                <a:srgbClr val="888888"/>
              </a:buClr>
              <a:buSzPts val="1400"/>
              <a:buNone/>
              <a:defRPr sz="1400">
                <a:solidFill>
                  <a:srgbClr val="888888"/>
                </a:solidFill>
              </a:defRPr>
            </a:lvl8pPr>
            <a:lvl9pPr marL="4114697" lvl="8" indent="-228594"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29"/>
          <p:cNvSpPr txBox="1">
            <a:spLocks noGrp="1"/>
          </p:cNvSpPr>
          <p:nvPr>
            <p:ph type="dt" idx="10"/>
          </p:nvPr>
        </p:nvSpPr>
        <p:spPr>
          <a:xfrm>
            <a:off x="457200" y="6356351"/>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9"/>
          <p:cNvSpPr txBox="1">
            <a:spLocks noGrp="1"/>
          </p:cNvSpPr>
          <p:nvPr>
            <p:ph type="ftr" idx="11"/>
          </p:nvPr>
        </p:nvSpPr>
        <p:spPr>
          <a:xfrm>
            <a:off x="3124200" y="6356351"/>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9"/>
          <p:cNvSpPr txBox="1">
            <a:spLocks noGrp="1"/>
          </p:cNvSpPr>
          <p:nvPr>
            <p:ph type="sldNum" idx="12"/>
          </p:nvPr>
        </p:nvSpPr>
        <p:spPr>
          <a:xfrm>
            <a:off x="6553200" y="6356351"/>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i-FI" smtClean="0"/>
              <a:pPr/>
              <a:t>‹#›</a:t>
            </a:fld>
            <a:endParaRPr lang="fi-FI"/>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0"/>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0"/>
          <p:cNvSpPr txBox="1">
            <a:spLocks noGrp="1"/>
          </p:cNvSpPr>
          <p:nvPr>
            <p:ph type="body" idx="1"/>
          </p:nvPr>
        </p:nvSpPr>
        <p:spPr>
          <a:xfrm>
            <a:off x="457200" y="1600201"/>
            <a:ext cx="4038600" cy="4525963"/>
          </a:xfrm>
          <a:prstGeom prst="rect">
            <a:avLst/>
          </a:prstGeom>
          <a:noFill/>
          <a:ln>
            <a:noFill/>
          </a:ln>
        </p:spPr>
        <p:txBody>
          <a:bodyPr spcFirstLastPara="1" wrap="square" lIns="91425" tIns="45700" rIns="91425" bIns="45700" anchor="t" anchorCtr="0">
            <a:normAutofit/>
          </a:bodyPr>
          <a:lstStyle>
            <a:lvl1pPr marL="457189" lvl="0" indent="-406390" algn="l">
              <a:spcBef>
                <a:spcPts val="560"/>
              </a:spcBef>
              <a:spcAft>
                <a:spcPts val="0"/>
              </a:spcAft>
              <a:buClr>
                <a:schemeClr val="dk1"/>
              </a:buClr>
              <a:buSzPts val="2800"/>
              <a:buChar char="•"/>
              <a:defRPr sz="2800"/>
            </a:lvl1pPr>
            <a:lvl2pPr marL="914377" lvl="1" indent="-380990" algn="l">
              <a:spcBef>
                <a:spcPts val="480"/>
              </a:spcBef>
              <a:spcAft>
                <a:spcPts val="0"/>
              </a:spcAft>
              <a:buClr>
                <a:schemeClr val="dk1"/>
              </a:buClr>
              <a:buSzPts val="2400"/>
              <a:buChar char="–"/>
              <a:defRPr sz="2400"/>
            </a:lvl2pPr>
            <a:lvl3pPr marL="1371566" lvl="2" indent="-355591" algn="l">
              <a:spcBef>
                <a:spcPts val="400"/>
              </a:spcBef>
              <a:spcAft>
                <a:spcPts val="0"/>
              </a:spcAft>
              <a:buClr>
                <a:schemeClr val="dk1"/>
              </a:buClr>
              <a:buSzPts val="2000"/>
              <a:buChar char="•"/>
              <a:defRPr sz="2000"/>
            </a:lvl3pPr>
            <a:lvl4pPr marL="1828754" lvl="3" indent="-342891" algn="l">
              <a:spcBef>
                <a:spcPts val="360"/>
              </a:spcBef>
              <a:spcAft>
                <a:spcPts val="0"/>
              </a:spcAft>
              <a:buClr>
                <a:schemeClr val="dk1"/>
              </a:buClr>
              <a:buSzPts val="1800"/>
              <a:buChar char="–"/>
              <a:defRPr sz="1800"/>
            </a:lvl4pPr>
            <a:lvl5pPr marL="2285943" lvl="4" indent="-342891" algn="l">
              <a:spcBef>
                <a:spcPts val="360"/>
              </a:spcBef>
              <a:spcAft>
                <a:spcPts val="0"/>
              </a:spcAft>
              <a:buClr>
                <a:schemeClr val="dk1"/>
              </a:buClr>
              <a:buSzPts val="1800"/>
              <a:buChar char="»"/>
              <a:defRPr sz="1800"/>
            </a:lvl5pPr>
            <a:lvl6pPr marL="2743131" lvl="5" indent="-342891" algn="l">
              <a:spcBef>
                <a:spcPts val="360"/>
              </a:spcBef>
              <a:spcAft>
                <a:spcPts val="0"/>
              </a:spcAft>
              <a:buClr>
                <a:schemeClr val="dk1"/>
              </a:buClr>
              <a:buSzPts val="1800"/>
              <a:buChar char="•"/>
              <a:defRPr sz="1800"/>
            </a:lvl6pPr>
            <a:lvl7pPr marL="3200320" lvl="6" indent="-342891" algn="l">
              <a:spcBef>
                <a:spcPts val="360"/>
              </a:spcBef>
              <a:spcAft>
                <a:spcPts val="0"/>
              </a:spcAft>
              <a:buClr>
                <a:schemeClr val="dk1"/>
              </a:buClr>
              <a:buSzPts val="1800"/>
              <a:buChar char="•"/>
              <a:defRPr sz="1800"/>
            </a:lvl7pPr>
            <a:lvl8pPr marL="3657509" lvl="7" indent="-342891" algn="l">
              <a:spcBef>
                <a:spcPts val="360"/>
              </a:spcBef>
              <a:spcAft>
                <a:spcPts val="0"/>
              </a:spcAft>
              <a:buClr>
                <a:schemeClr val="dk1"/>
              </a:buClr>
              <a:buSzPts val="1800"/>
              <a:buChar char="•"/>
              <a:defRPr sz="1800"/>
            </a:lvl8pPr>
            <a:lvl9pPr marL="4114697" lvl="8" indent="-342891" algn="l">
              <a:spcBef>
                <a:spcPts val="360"/>
              </a:spcBef>
              <a:spcAft>
                <a:spcPts val="0"/>
              </a:spcAft>
              <a:buClr>
                <a:schemeClr val="dk1"/>
              </a:buClr>
              <a:buSzPts val="1800"/>
              <a:buChar char="•"/>
              <a:defRPr sz="1800"/>
            </a:lvl9pPr>
          </a:lstStyle>
          <a:p>
            <a:endParaRPr/>
          </a:p>
        </p:txBody>
      </p:sp>
      <p:sp>
        <p:nvSpPr>
          <p:cNvPr id="40" name="Google Shape;40;p30"/>
          <p:cNvSpPr txBox="1">
            <a:spLocks noGrp="1"/>
          </p:cNvSpPr>
          <p:nvPr>
            <p:ph type="body" idx="2"/>
          </p:nvPr>
        </p:nvSpPr>
        <p:spPr>
          <a:xfrm>
            <a:off x="4648200" y="1600201"/>
            <a:ext cx="4038600" cy="4525963"/>
          </a:xfrm>
          <a:prstGeom prst="rect">
            <a:avLst/>
          </a:prstGeom>
          <a:noFill/>
          <a:ln>
            <a:noFill/>
          </a:ln>
        </p:spPr>
        <p:txBody>
          <a:bodyPr spcFirstLastPara="1" wrap="square" lIns="91425" tIns="45700" rIns="91425" bIns="45700" anchor="t" anchorCtr="0">
            <a:normAutofit/>
          </a:bodyPr>
          <a:lstStyle>
            <a:lvl1pPr marL="457189" lvl="0" indent="-406390" algn="l">
              <a:spcBef>
                <a:spcPts val="560"/>
              </a:spcBef>
              <a:spcAft>
                <a:spcPts val="0"/>
              </a:spcAft>
              <a:buClr>
                <a:schemeClr val="dk1"/>
              </a:buClr>
              <a:buSzPts val="2800"/>
              <a:buChar char="•"/>
              <a:defRPr sz="2800"/>
            </a:lvl1pPr>
            <a:lvl2pPr marL="914377" lvl="1" indent="-380990" algn="l">
              <a:spcBef>
                <a:spcPts val="480"/>
              </a:spcBef>
              <a:spcAft>
                <a:spcPts val="0"/>
              </a:spcAft>
              <a:buClr>
                <a:schemeClr val="dk1"/>
              </a:buClr>
              <a:buSzPts val="2400"/>
              <a:buChar char="–"/>
              <a:defRPr sz="2400"/>
            </a:lvl2pPr>
            <a:lvl3pPr marL="1371566" lvl="2" indent="-355591" algn="l">
              <a:spcBef>
                <a:spcPts val="400"/>
              </a:spcBef>
              <a:spcAft>
                <a:spcPts val="0"/>
              </a:spcAft>
              <a:buClr>
                <a:schemeClr val="dk1"/>
              </a:buClr>
              <a:buSzPts val="2000"/>
              <a:buChar char="•"/>
              <a:defRPr sz="2000"/>
            </a:lvl3pPr>
            <a:lvl4pPr marL="1828754" lvl="3" indent="-342891" algn="l">
              <a:spcBef>
                <a:spcPts val="360"/>
              </a:spcBef>
              <a:spcAft>
                <a:spcPts val="0"/>
              </a:spcAft>
              <a:buClr>
                <a:schemeClr val="dk1"/>
              </a:buClr>
              <a:buSzPts val="1800"/>
              <a:buChar char="–"/>
              <a:defRPr sz="1800"/>
            </a:lvl4pPr>
            <a:lvl5pPr marL="2285943" lvl="4" indent="-342891" algn="l">
              <a:spcBef>
                <a:spcPts val="360"/>
              </a:spcBef>
              <a:spcAft>
                <a:spcPts val="0"/>
              </a:spcAft>
              <a:buClr>
                <a:schemeClr val="dk1"/>
              </a:buClr>
              <a:buSzPts val="1800"/>
              <a:buChar char="»"/>
              <a:defRPr sz="1800"/>
            </a:lvl5pPr>
            <a:lvl6pPr marL="2743131" lvl="5" indent="-342891" algn="l">
              <a:spcBef>
                <a:spcPts val="360"/>
              </a:spcBef>
              <a:spcAft>
                <a:spcPts val="0"/>
              </a:spcAft>
              <a:buClr>
                <a:schemeClr val="dk1"/>
              </a:buClr>
              <a:buSzPts val="1800"/>
              <a:buChar char="•"/>
              <a:defRPr sz="1800"/>
            </a:lvl6pPr>
            <a:lvl7pPr marL="3200320" lvl="6" indent="-342891" algn="l">
              <a:spcBef>
                <a:spcPts val="360"/>
              </a:spcBef>
              <a:spcAft>
                <a:spcPts val="0"/>
              </a:spcAft>
              <a:buClr>
                <a:schemeClr val="dk1"/>
              </a:buClr>
              <a:buSzPts val="1800"/>
              <a:buChar char="•"/>
              <a:defRPr sz="1800"/>
            </a:lvl7pPr>
            <a:lvl8pPr marL="3657509" lvl="7" indent="-342891" algn="l">
              <a:spcBef>
                <a:spcPts val="360"/>
              </a:spcBef>
              <a:spcAft>
                <a:spcPts val="0"/>
              </a:spcAft>
              <a:buClr>
                <a:schemeClr val="dk1"/>
              </a:buClr>
              <a:buSzPts val="1800"/>
              <a:buChar char="•"/>
              <a:defRPr sz="1800"/>
            </a:lvl8pPr>
            <a:lvl9pPr marL="4114697" lvl="8" indent="-342891" algn="l">
              <a:spcBef>
                <a:spcPts val="360"/>
              </a:spcBef>
              <a:spcAft>
                <a:spcPts val="0"/>
              </a:spcAft>
              <a:buClr>
                <a:schemeClr val="dk1"/>
              </a:buClr>
              <a:buSzPts val="1800"/>
              <a:buChar char="•"/>
              <a:defRPr sz="1800"/>
            </a:lvl9pPr>
          </a:lstStyle>
          <a:p>
            <a:endParaRPr/>
          </a:p>
        </p:txBody>
      </p:sp>
      <p:sp>
        <p:nvSpPr>
          <p:cNvPr id="41" name="Google Shape;41;p30"/>
          <p:cNvSpPr txBox="1">
            <a:spLocks noGrp="1"/>
          </p:cNvSpPr>
          <p:nvPr>
            <p:ph type="dt" idx="10"/>
          </p:nvPr>
        </p:nvSpPr>
        <p:spPr>
          <a:xfrm>
            <a:off x="457200" y="6356351"/>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0"/>
          <p:cNvSpPr txBox="1">
            <a:spLocks noGrp="1"/>
          </p:cNvSpPr>
          <p:nvPr>
            <p:ph type="ftr" idx="11"/>
          </p:nvPr>
        </p:nvSpPr>
        <p:spPr>
          <a:xfrm>
            <a:off x="3124200" y="6356351"/>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0"/>
          <p:cNvSpPr txBox="1">
            <a:spLocks noGrp="1"/>
          </p:cNvSpPr>
          <p:nvPr>
            <p:ph type="sldNum" idx="12"/>
          </p:nvPr>
        </p:nvSpPr>
        <p:spPr>
          <a:xfrm>
            <a:off x="6553200" y="6356351"/>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i-FI" smtClean="0"/>
              <a:pPr/>
              <a:t>‹#›</a:t>
            </a:fld>
            <a:endParaRPr lang="fi-FI"/>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1"/>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1"/>
          <p:cNvSpPr txBox="1">
            <a:spLocks noGrp="1"/>
          </p:cNvSpPr>
          <p:nvPr>
            <p:ph type="body" idx="1"/>
          </p:nvPr>
        </p:nvSpPr>
        <p:spPr>
          <a:xfrm>
            <a:off x="457200" y="1535113"/>
            <a:ext cx="4040188" cy="639763"/>
          </a:xfrm>
          <a:prstGeom prst="rect">
            <a:avLst/>
          </a:prstGeom>
          <a:noFill/>
          <a:ln>
            <a:noFill/>
          </a:ln>
        </p:spPr>
        <p:txBody>
          <a:bodyPr spcFirstLastPara="1" wrap="square" lIns="91425" tIns="45700" rIns="91425" bIns="45700" anchor="b" anchorCtr="0">
            <a:normAutofit/>
          </a:bodyPr>
          <a:lstStyle>
            <a:lvl1pPr marL="457189" lvl="0" indent="-228594" algn="l">
              <a:spcBef>
                <a:spcPts val="480"/>
              </a:spcBef>
              <a:spcAft>
                <a:spcPts val="0"/>
              </a:spcAft>
              <a:buClr>
                <a:schemeClr val="dk1"/>
              </a:buClr>
              <a:buSzPts val="2400"/>
              <a:buNone/>
              <a:defRPr sz="2400" b="1"/>
            </a:lvl1pPr>
            <a:lvl2pPr marL="914377" lvl="1" indent="-228594" algn="l">
              <a:spcBef>
                <a:spcPts val="400"/>
              </a:spcBef>
              <a:spcAft>
                <a:spcPts val="0"/>
              </a:spcAft>
              <a:buClr>
                <a:schemeClr val="dk1"/>
              </a:buClr>
              <a:buSzPts val="2000"/>
              <a:buNone/>
              <a:defRPr sz="2000" b="1"/>
            </a:lvl2pPr>
            <a:lvl3pPr marL="1371566" lvl="2" indent="-228594" algn="l">
              <a:spcBef>
                <a:spcPts val="360"/>
              </a:spcBef>
              <a:spcAft>
                <a:spcPts val="0"/>
              </a:spcAft>
              <a:buClr>
                <a:schemeClr val="dk1"/>
              </a:buClr>
              <a:buSzPts val="1800"/>
              <a:buNone/>
              <a:defRPr sz="1800" b="1"/>
            </a:lvl3pPr>
            <a:lvl4pPr marL="1828754" lvl="3" indent="-228594" algn="l">
              <a:spcBef>
                <a:spcPts val="320"/>
              </a:spcBef>
              <a:spcAft>
                <a:spcPts val="0"/>
              </a:spcAft>
              <a:buClr>
                <a:schemeClr val="dk1"/>
              </a:buClr>
              <a:buSzPts val="1600"/>
              <a:buNone/>
              <a:defRPr sz="1600" b="1"/>
            </a:lvl4pPr>
            <a:lvl5pPr marL="2285943" lvl="4" indent="-228594" algn="l">
              <a:spcBef>
                <a:spcPts val="320"/>
              </a:spcBef>
              <a:spcAft>
                <a:spcPts val="0"/>
              </a:spcAft>
              <a:buClr>
                <a:schemeClr val="dk1"/>
              </a:buClr>
              <a:buSzPts val="1600"/>
              <a:buNone/>
              <a:defRPr sz="1600" b="1"/>
            </a:lvl5pPr>
            <a:lvl6pPr marL="2743131" lvl="5" indent="-228594" algn="l">
              <a:spcBef>
                <a:spcPts val="320"/>
              </a:spcBef>
              <a:spcAft>
                <a:spcPts val="0"/>
              </a:spcAft>
              <a:buClr>
                <a:schemeClr val="dk1"/>
              </a:buClr>
              <a:buSzPts val="1600"/>
              <a:buNone/>
              <a:defRPr sz="1600" b="1"/>
            </a:lvl6pPr>
            <a:lvl7pPr marL="3200320" lvl="6" indent="-228594" algn="l">
              <a:spcBef>
                <a:spcPts val="320"/>
              </a:spcBef>
              <a:spcAft>
                <a:spcPts val="0"/>
              </a:spcAft>
              <a:buClr>
                <a:schemeClr val="dk1"/>
              </a:buClr>
              <a:buSzPts val="1600"/>
              <a:buNone/>
              <a:defRPr sz="1600" b="1"/>
            </a:lvl7pPr>
            <a:lvl8pPr marL="3657509" lvl="7" indent="-228594" algn="l">
              <a:spcBef>
                <a:spcPts val="320"/>
              </a:spcBef>
              <a:spcAft>
                <a:spcPts val="0"/>
              </a:spcAft>
              <a:buClr>
                <a:schemeClr val="dk1"/>
              </a:buClr>
              <a:buSzPts val="1600"/>
              <a:buNone/>
              <a:defRPr sz="1600" b="1"/>
            </a:lvl8pPr>
            <a:lvl9pPr marL="4114697" lvl="8" indent="-228594" algn="l">
              <a:spcBef>
                <a:spcPts val="320"/>
              </a:spcBef>
              <a:spcAft>
                <a:spcPts val="0"/>
              </a:spcAft>
              <a:buClr>
                <a:schemeClr val="dk1"/>
              </a:buClr>
              <a:buSzPts val="1600"/>
              <a:buNone/>
              <a:defRPr sz="1600" b="1"/>
            </a:lvl9pPr>
          </a:lstStyle>
          <a:p>
            <a:endParaRPr/>
          </a:p>
        </p:txBody>
      </p:sp>
      <p:sp>
        <p:nvSpPr>
          <p:cNvPr id="47" name="Google Shape;47;p3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189" lvl="0" indent="-380990" algn="l">
              <a:spcBef>
                <a:spcPts val="480"/>
              </a:spcBef>
              <a:spcAft>
                <a:spcPts val="0"/>
              </a:spcAft>
              <a:buClr>
                <a:schemeClr val="dk1"/>
              </a:buClr>
              <a:buSzPts val="2400"/>
              <a:buChar char="•"/>
              <a:defRPr sz="2400"/>
            </a:lvl1pPr>
            <a:lvl2pPr marL="914377" lvl="1" indent="-355591" algn="l">
              <a:spcBef>
                <a:spcPts val="400"/>
              </a:spcBef>
              <a:spcAft>
                <a:spcPts val="0"/>
              </a:spcAft>
              <a:buClr>
                <a:schemeClr val="dk1"/>
              </a:buClr>
              <a:buSzPts val="2000"/>
              <a:buChar char="–"/>
              <a:defRPr sz="2000"/>
            </a:lvl2pPr>
            <a:lvl3pPr marL="1371566" lvl="2" indent="-342891" algn="l">
              <a:spcBef>
                <a:spcPts val="360"/>
              </a:spcBef>
              <a:spcAft>
                <a:spcPts val="0"/>
              </a:spcAft>
              <a:buClr>
                <a:schemeClr val="dk1"/>
              </a:buClr>
              <a:buSzPts val="1800"/>
              <a:buChar char="•"/>
              <a:defRPr sz="1800"/>
            </a:lvl3pPr>
            <a:lvl4pPr marL="1828754" lvl="3" indent="-330192" algn="l">
              <a:spcBef>
                <a:spcPts val="320"/>
              </a:spcBef>
              <a:spcAft>
                <a:spcPts val="0"/>
              </a:spcAft>
              <a:buClr>
                <a:schemeClr val="dk1"/>
              </a:buClr>
              <a:buSzPts val="1600"/>
              <a:buChar char="–"/>
              <a:defRPr sz="1600"/>
            </a:lvl4pPr>
            <a:lvl5pPr marL="2285943" lvl="4" indent="-330192" algn="l">
              <a:spcBef>
                <a:spcPts val="320"/>
              </a:spcBef>
              <a:spcAft>
                <a:spcPts val="0"/>
              </a:spcAft>
              <a:buClr>
                <a:schemeClr val="dk1"/>
              </a:buClr>
              <a:buSzPts val="1600"/>
              <a:buChar char="»"/>
              <a:defRPr sz="1600"/>
            </a:lvl5pPr>
            <a:lvl6pPr marL="2743131" lvl="5" indent="-330192" algn="l">
              <a:spcBef>
                <a:spcPts val="320"/>
              </a:spcBef>
              <a:spcAft>
                <a:spcPts val="0"/>
              </a:spcAft>
              <a:buClr>
                <a:schemeClr val="dk1"/>
              </a:buClr>
              <a:buSzPts val="1600"/>
              <a:buChar char="•"/>
              <a:defRPr sz="1600"/>
            </a:lvl6pPr>
            <a:lvl7pPr marL="3200320" lvl="6" indent="-330192" algn="l">
              <a:spcBef>
                <a:spcPts val="320"/>
              </a:spcBef>
              <a:spcAft>
                <a:spcPts val="0"/>
              </a:spcAft>
              <a:buClr>
                <a:schemeClr val="dk1"/>
              </a:buClr>
              <a:buSzPts val="1600"/>
              <a:buChar char="•"/>
              <a:defRPr sz="1600"/>
            </a:lvl7pPr>
            <a:lvl8pPr marL="3657509" lvl="7" indent="-330192" algn="l">
              <a:spcBef>
                <a:spcPts val="320"/>
              </a:spcBef>
              <a:spcAft>
                <a:spcPts val="0"/>
              </a:spcAft>
              <a:buClr>
                <a:schemeClr val="dk1"/>
              </a:buClr>
              <a:buSzPts val="1600"/>
              <a:buChar char="•"/>
              <a:defRPr sz="1600"/>
            </a:lvl8pPr>
            <a:lvl9pPr marL="4114697" lvl="8" indent="-330192" algn="l">
              <a:spcBef>
                <a:spcPts val="320"/>
              </a:spcBef>
              <a:spcAft>
                <a:spcPts val="0"/>
              </a:spcAft>
              <a:buClr>
                <a:schemeClr val="dk1"/>
              </a:buClr>
              <a:buSzPts val="1600"/>
              <a:buChar char="•"/>
              <a:defRPr sz="1600"/>
            </a:lvl9pPr>
          </a:lstStyle>
          <a:p>
            <a:endParaRPr/>
          </a:p>
        </p:txBody>
      </p:sp>
      <p:sp>
        <p:nvSpPr>
          <p:cNvPr id="48" name="Google Shape;48;p31"/>
          <p:cNvSpPr txBox="1">
            <a:spLocks noGrp="1"/>
          </p:cNvSpPr>
          <p:nvPr>
            <p:ph type="body" idx="3"/>
          </p:nvPr>
        </p:nvSpPr>
        <p:spPr>
          <a:xfrm>
            <a:off x="4645027" y="1535113"/>
            <a:ext cx="4041775" cy="639763"/>
          </a:xfrm>
          <a:prstGeom prst="rect">
            <a:avLst/>
          </a:prstGeom>
          <a:noFill/>
          <a:ln>
            <a:noFill/>
          </a:ln>
        </p:spPr>
        <p:txBody>
          <a:bodyPr spcFirstLastPara="1" wrap="square" lIns="91425" tIns="45700" rIns="91425" bIns="45700" anchor="b" anchorCtr="0">
            <a:normAutofit/>
          </a:bodyPr>
          <a:lstStyle>
            <a:lvl1pPr marL="457189" lvl="0" indent="-228594" algn="l">
              <a:spcBef>
                <a:spcPts val="480"/>
              </a:spcBef>
              <a:spcAft>
                <a:spcPts val="0"/>
              </a:spcAft>
              <a:buClr>
                <a:schemeClr val="dk1"/>
              </a:buClr>
              <a:buSzPts val="2400"/>
              <a:buNone/>
              <a:defRPr sz="2400" b="1"/>
            </a:lvl1pPr>
            <a:lvl2pPr marL="914377" lvl="1" indent="-228594" algn="l">
              <a:spcBef>
                <a:spcPts val="400"/>
              </a:spcBef>
              <a:spcAft>
                <a:spcPts val="0"/>
              </a:spcAft>
              <a:buClr>
                <a:schemeClr val="dk1"/>
              </a:buClr>
              <a:buSzPts val="2000"/>
              <a:buNone/>
              <a:defRPr sz="2000" b="1"/>
            </a:lvl2pPr>
            <a:lvl3pPr marL="1371566" lvl="2" indent="-228594" algn="l">
              <a:spcBef>
                <a:spcPts val="360"/>
              </a:spcBef>
              <a:spcAft>
                <a:spcPts val="0"/>
              </a:spcAft>
              <a:buClr>
                <a:schemeClr val="dk1"/>
              </a:buClr>
              <a:buSzPts val="1800"/>
              <a:buNone/>
              <a:defRPr sz="1800" b="1"/>
            </a:lvl3pPr>
            <a:lvl4pPr marL="1828754" lvl="3" indent="-228594" algn="l">
              <a:spcBef>
                <a:spcPts val="320"/>
              </a:spcBef>
              <a:spcAft>
                <a:spcPts val="0"/>
              </a:spcAft>
              <a:buClr>
                <a:schemeClr val="dk1"/>
              </a:buClr>
              <a:buSzPts val="1600"/>
              <a:buNone/>
              <a:defRPr sz="1600" b="1"/>
            </a:lvl4pPr>
            <a:lvl5pPr marL="2285943" lvl="4" indent="-228594" algn="l">
              <a:spcBef>
                <a:spcPts val="320"/>
              </a:spcBef>
              <a:spcAft>
                <a:spcPts val="0"/>
              </a:spcAft>
              <a:buClr>
                <a:schemeClr val="dk1"/>
              </a:buClr>
              <a:buSzPts val="1600"/>
              <a:buNone/>
              <a:defRPr sz="1600" b="1"/>
            </a:lvl5pPr>
            <a:lvl6pPr marL="2743131" lvl="5" indent="-228594" algn="l">
              <a:spcBef>
                <a:spcPts val="320"/>
              </a:spcBef>
              <a:spcAft>
                <a:spcPts val="0"/>
              </a:spcAft>
              <a:buClr>
                <a:schemeClr val="dk1"/>
              </a:buClr>
              <a:buSzPts val="1600"/>
              <a:buNone/>
              <a:defRPr sz="1600" b="1"/>
            </a:lvl6pPr>
            <a:lvl7pPr marL="3200320" lvl="6" indent="-228594" algn="l">
              <a:spcBef>
                <a:spcPts val="320"/>
              </a:spcBef>
              <a:spcAft>
                <a:spcPts val="0"/>
              </a:spcAft>
              <a:buClr>
                <a:schemeClr val="dk1"/>
              </a:buClr>
              <a:buSzPts val="1600"/>
              <a:buNone/>
              <a:defRPr sz="1600" b="1"/>
            </a:lvl7pPr>
            <a:lvl8pPr marL="3657509" lvl="7" indent="-228594" algn="l">
              <a:spcBef>
                <a:spcPts val="320"/>
              </a:spcBef>
              <a:spcAft>
                <a:spcPts val="0"/>
              </a:spcAft>
              <a:buClr>
                <a:schemeClr val="dk1"/>
              </a:buClr>
              <a:buSzPts val="1600"/>
              <a:buNone/>
              <a:defRPr sz="1600" b="1"/>
            </a:lvl8pPr>
            <a:lvl9pPr marL="4114697" lvl="8" indent="-228594" algn="l">
              <a:spcBef>
                <a:spcPts val="320"/>
              </a:spcBef>
              <a:spcAft>
                <a:spcPts val="0"/>
              </a:spcAft>
              <a:buClr>
                <a:schemeClr val="dk1"/>
              </a:buClr>
              <a:buSzPts val="1600"/>
              <a:buNone/>
              <a:defRPr sz="1600" b="1"/>
            </a:lvl9pPr>
          </a:lstStyle>
          <a:p>
            <a:endParaRPr/>
          </a:p>
        </p:txBody>
      </p:sp>
      <p:sp>
        <p:nvSpPr>
          <p:cNvPr id="49" name="Google Shape;49;p31"/>
          <p:cNvSpPr txBox="1">
            <a:spLocks noGrp="1"/>
          </p:cNvSpPr>
          <p:nvPr>
            <p:ph type="body" idx="4"/>
          </p:nvPr>
        </p:nvSpPr>
        <p:spPr>
          <a:xfrm>
            <a:off x="4645027" y="2174875"/>
            <a:ext cx="4041775" cy="3951288"/>
          </a:xfrm>
          <a:prstGeom prst="rect">
            <a:avLst/>
          </a:prstGeom>
          <a:noFill/>
          <a:ln>
            <a:noFill/>
          </a:ln>
        </p:spPr>
        <p:txBody>
          <a:bodyPr spcFirstLastPara="1" wrap="square" lIns="91425" tIns="45700" rIns="91425" bIns="45700" anchor="t" anchorCtr="0">
            <a:normAutofit/>
          </a:bodyPr>
          <a:lstStyle>
            <a:lvl1pPr marL="457189" lvl="0" indent="-380990" algn="l">
              <a:spcBef>
                <a:spcPts val="480"/>
              </a:spcBef>
              <a:spcAft>
                <a:spcPts val="0"/>
              </a:spcAft>
              <a:buClr>
                <a:schemeClr val="dk1"/>
              </a:buClr>
              <a:buSzPts val="2400"/>
              <a:buChar char="•"/>
              <a:defRPr sz="2400"/>
            </a:lvl1pPr>
            <a:lvl2pPr marL="914377" lvl="1" indent="-355591" algn="l">
              <a:spcBef>
                <a:spcPts val="400"/>
              </a:spcBef>
              <a:spcAft>
                <a:spcPts val="0"/>
              </a:spcAft>
              <a:buClr>
                <a:schemeClr val="dk1"/>
              </a:buClr>
              <a:buSzPts val="2000"/>
              <a:buChar char="–"/>
              <a:defRPr sz="2000"/>
            </a:lvl2pPr>
            <a:lvl3pPr marL="1371566" lvl="2" indent="-342891" algn="l">
              <a:spcBef>
                <a:spcPts val="360"/>
              </a:spcBef>
              <a:spcAft>
                <a:spcPts val="0"/>
              </a:spcAft>
              <a:buClr>
                <a:schemeClr val="dk1"/>
              </a:buClr>
              <a:buSzPts val="1800"/>
              <a:buChar char="•"/>
              <a:defRPr sz="1800"/>
            </a:lvl3pPr>
            <a:lvl4pPr marL="1828754" lvl="3" indent="-330192" algn="l">
              <a:spcBef>
                <a:spcPts val="320"/>
              </a:spcBef>
              <a:spcAft>
                <a:spcPts val="0"/>
              </a:spcAft>
              <a:buClr>
                <a:schemeClr val="dk1"/>
              </a:buClr>
              <a:buSzPts val="1600"/>
              <a:buChar char="–"/>
              <a:defRPr sz="1600"/>
            </a:lvl4pPr>
            <a:lvl5pPr marL="2285943" lvl="4" indent="-330192" algn="l">
              <a:spcBef>
                <a:spcPts val="320"/>
              </a:spcBef>
              <a:spcAft>
                <a:spcPts val="0"/>
              </a:spcAft>
              <a:buClr>
                <a:schemeClr val="dk1"/>
              </a:buClr>
              <a:buSzPts val="1600"/>
              <a:buChar char="»"/>
              <a:defRPr sz="1600"/>
            </a:lvl5pPr>
            <a:lvl6pPr marL="2743131" lvl="5" indent="-330192" algn="l">
              <a:spcBef>
                <a:spcPts val="320"/>
              </a:spcBef>
              <a:spcAft>
                <a:spcPts val="0"/>
              </a:spcAft>
              <a:buClr>
                <a:schemeClr val="dk1"/>
              </a:buClr>
              <a:buSzPts val="1600"/>
              <a:buChar char="•"/>
              <a:defRPr sz="1600"/>
            </a:lvl6pPr>
            <a:lvl7pPr marL="3200320" lvl="6" indent="-330192" algn="l">
              <a:spcBef>
                <a:spcPts val="320"/>
              </a:spcBef>
              <a:spcAft>
                <a:spcPts val="0"/>
              </a:spcAft>
              <a:buClr>
                <a:schemeClr val="dk1"/>
              </a:buClr>
              <a:buSzPts val="1600"/>
              <a:buChar char="•"/>
              <a:defRPr sz="1600"/>
            </a:lvl7pPr>
            <a:lvl8pPr marL="3657509" lvl="7" indent="-330192" algn="l">
              <a:spcBef>
                <a:spcPts val="320"/>
              </a:spcBef>
              <a:spcAft>
                <a:spcPts val="0"/>
              </a:spcAft>
              <a:buClr>
                <a:schemeClr val="dk1"/>
              </a:buClr>
              <a:buSzPts val="1600"/>
              <a:buChar char="•"/>
              <a:defRPr sz="1600"/>
            </a:lvl8pPr>
            <a:lvl9pPr marL="4114697" lvl="8" indent="-330192" algn="l">
              <a:spcBef>
                <a:spcPts val="320"/>
              </a:spcBef>
              <a:spcAft>
                <a:spcPts val="0"/>
              </a:spcAft>
              <a:buClr>
                <a:schemeClr val="dk1"/>
              </a:buClr>
              <a:buSzPts val="1600"/>
              <a:buChar char="•"/>
              <a:defRPr sz="1600"/>
            </a:lvl9pPr>
          </a:lstStyle>
          <a:p>
            <a:endParaRPr/>
          </a:p>
        </p:txBody>
      </p:sp>
      <p:sp>
        <p:nvSpPr>
          <p:cNvPr id="50" name="Google Shape;50;p31"/>
          <p:cNvSpPr txBox="1">
            <a:spLocks noGrp="1"/>
          </p:cNvSpPr>
          <p:nvPr>
            <p:ph type="dt" idx="10"/>
          </p:nvPr>
        </p:nvSpPr>
        <p:spPr>
          <a:xfrm>
            <a:off x="457200" y="6356351"/>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1"/>
          <p:cNvSpPr txBox="1">
            <a:spLocks noGrp="1"/>
          </p:cNvSpPr>
          <p:nvPr>
            <p:ph type="ftr" idx="11"/>
          </p:nvPr>
        </p:nvSpPr>
        <p:spPr>
          <a:xfrm>
            <a:off x="3124200" y="6356351"/>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1"/>
          <p:cNvSpPr txBox="1">
            <a:spLocks noGrp="1"/>
          </p:cNvSpPr>
          <p:nvPr>
            <p:ph type="sldNum" idx="12"/>
          </p:nvPr>
        </p:nvSpPr>
        <p:spPr>
          <a:xfrm>
            <a:off x="6553200" y="6356351"/>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i-FI" smtClean="0"/>
              <a:pPr/>
              <a:t>‹#›</a:t>
            </a:fld>
            <a:endParaRPr lang="fi-FI"/>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2"/>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2"/>
          <p:cNvSpPr txBox="1">
            <a:spLocks noGrp="1"/>
          </p:cNvSpPr>
          <p:nvPr>
            <p:ph type="dt" idx="10"/>
          </p:nvPr>
        </p:nvSpPr>
        <p:spPr>
          <a:xfrm>
            <a:off x="457200" y="6356351"/>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2"/>
          <p:cNvSpPr txBox="1">
            <a:spLocks noGrp="1"/>
          </p:cNvSpPr>
          <p:nvPr>
            <p:ph type="ftr" idx="11"/>
          </p:nvPr>
        </p:nvSpPr>
        <p:spPr>
          <a:xfrm>
            <a:off x="3124200" y="6356351"/>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2"/>
          <p:cNvSpPr txBox="1">
            <a:spLocks noGrp="1"/>
          </p:cNvSpPr>
          <p:nvPr>
            <p:ph type="sldNum" idx="12"/>
          </p:nvPr>
        </p:nvSpPr>
        <p:spPr>
          <a:xfrm>
            <a:off x="6553200" y="6356351"/>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i-FI" smtClean="0"/>
              <a:pPr/>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457202" y="273049"/>
            <a:ext cx="3008313" cy="116205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3"/>
          <p:cNvSpPr txBox="1">
            <a:spLocks noGrp="1"/>
          </p:cNvSpPr>
          <p:nvPr>
            <p:ph type="body" idx="1"/>
          </p:nvPr>
        </p:nvSpPr>
        <p:spPr>
          <a:xfrm>
            <a:off x="3575050" y="273052"/>
            <a:ext cx="5111750" cy="5853113"/>
          </a:xfrm>
          <a:prstGeom prst="rect">
            <a:avLst/>
          </a:prstGeom>
          <a:noFill/>
          <a:ln>
            <a:noFill/>
          </a:ln>
        </p:spPr>
        <p:txBody>
          <a:bodyPr spcFirstLastPara="1" wrap="square" lIns="91425" tIns="45700" rIns="91425" bIns="45700" anchor="t" anchorCtr="0">
            <a:normAutofit/>
          </a:bodyPr>
          <a:lstStyle>
            <a:lvl1pPr marL="457189" lvl="0" indent="-431789" algn="l">
              <a:spcBef>
                <a:spcPts val="640"/>
              </a:spcBef>
              <a:spcAft>
                <a:spcPts val="0"/>
              </a:spcAft>
              <a:buClr>
                <a:schemeClr val="dk1"/>
              </a:buClr>
              <a:buSzPts val="3200"/>
              <a:buChar char="•"/>
              <a:defRPr sz="3200"/>
            </a:lvl1pPr>
            <a:lvl2pPr marL="914377" lvl="1" indent="-406390" algn="l">
              <a:spcBef>
                <a:spcPts val="560"/>
              </a:spcBef>
              <a:spcAft>
                <a:spcPts val="0"/>
              </a:spcAft>
              <a:buClr>
                <a:schemeClr val="dk1"/>
              </a:buClr>
              <a:buSzPts val="2800"/>
              <a:buChar char="–"/>
              <a:defRPr sz="2800"/>
            </a:lvl2pPr>
            <a:lvl3pPr marL="1371566" lvl="2" indent="-380990" algn="l">
              <a:spcBef>
                <a:spcPts val="480"/>
              </a:spcBef>
              <a:spcAft>
                <a:spcPts val="0"/>
              </a:spcAft>
              <a:buClr>
                <a:schemeClr val="dk1"/>
              </a:buClr>
              <a:buSzPts val="2400"/>
              <a:buChar char="•"/>
              <a:defRPr sz="2400"/>
            </a:lvl3pPr>
            <a:lvl4pPr marL="1828754" lvl="3" indent="-355591" algn="l">
              <a:spcBef>
                <a:spcPts val="400"/>
              </a:spcBef>
              <a:spcAft>
                <a:spcPts val="0"/>
              </a:spcAft>
              <a:buClr>
                <a:schemeClr val="dk1"/>
              </a:buClr>
              <a:buSzPts val="2000"/>
              <a:buChar char="–"/>
              <a:defRPr sz="2000"/>
            </a:lvl4pPr>
            <a:lvl5pPr marL="2285943" lvl="4" indent="-355591" algn="l">
              <a:spcBef>
                <a:spcPts val="400"/>
              </a:spcBef>
              <a:spcAft>
                <a:spcPts val="0"/>
              </a:spcAft>
              <a:buClr>
                <a:schemeClr val="dk1"/>
              </a:buClr>
              <a:buSzPts val="2000"/>
              <a:buChar char="»"/>
              <a:defRPr sz="2000"/>
            </a:lvl5pPr>
            <a:lvl6pPr marL="2743131" lvl="5" indent="-355591" algn="l">
              <a:spcBef>
                <a:spcPts val="400"/>
              </a:spcBef>
              <a:spcAft>
                <a:spcPts val="0"/>
              </a:spcAft>
              <a:buClr>
                <a:schemeClr val="dk1"/>
              </a:buClr>
              <a:buSzPts val="2000"/>
              <a:buChar char="•"/>
              <a:defRPr sz="2000"/>
            </a:lvl6pPr>
            <a:lvl7pPr marL="3200320" lvl="6" indent="-355591" algn="l">
              <a:spcBef>
                <a:spcPts val="400"/>
              </a:spcBef>
              <a:spcAft>
                <a:spcPts val="0"/>
              </a:spcAft>
              <a:buClr>
                <a:schemeClr val="dk1"/>
              </a:buClr>
              <a:buSzPts val="2000"/>
              <a:buChar char="•"/>
              <a:defRPr sz="2000"/>
            </a:lvl7pPr>
            <a:lvl8pPr marL="3657509" lvl="7" indent="-355591" algn="l">
              <a:spcBef>
                <a:spcPts val="400"/>
              </a:spcBef>
              <a:spcAft>
                <a:spcPts val="0"/>
              </a:spcAft>
              <a:buClr>
                <a:schemeClr val="dk1"/>
              </a:buClr>
              <a:buSzPts val="2000"/>
              <a:buChar char="•"/>
              <a:defRPr sz="2000"/>
            </a:lvl8pPr>
            <a:lvl9pPr marL="4114697" lvl="8" indent="-355591" algn="l">
              <a:spcBef>
                <a:spcPts val="400"/>
              </a:spcBef>
              <a:spcAft>
                <a:spcPts val="0"/>
              </a:spcAft>
              <a:buClr>
                <a:schemeClr val="dk1"/>
              </a:buClr>
              <a:buSzPts val="2000"/>
              <a:buChar char="•"/>
              <a:defRPr sz="2000"/>
            </a:lvl9pPr>
          </a:lstStyle>
          <a:p>
            <a:endParaRPr/>
          </a:p>
        </p:txBody>
      </p:sp>
      <p:sp>
        <p:nvSpPr>
          <p:cNvPr id="61" name="Google Shape;61;p33"/>
          <p:cNvSpPr txBox="1">
            <a:spLocks noGrp="1"/>
          </p:cNvSpPr>
          <p:nvPr>
            <p:ph type="body" idx="2"/>
          </p:nvPr>
        </p:nvSpPr>
        <p:spPr>
          <a:xfrm>
            <a:off x="457202" y="1435102"/>
            <a:ext cx="3008313" cy="4691063"/>
          </a:xfrm>
          <a:prstGeom prst="rect">
            <a:avLst/>
          </a:prstGeom>
          <a:noFill/>
          <a:ln>
            <a:noFill/>
          </a:ln>
        </p:spPr>
        <p:txBody>
          <a:bodyPr spcFirstLastPara="1" wrap="square" lIns="91425" tIns="45700" rIns="91425" bIns="45700" anchor="t" anchorCtr="0">
            <a:normAutofit/>
          </a:bodyPr>
          <a:lstStyle>
            <a:lvl1pPr marL="457189" lvl="0" indent="-228594" algn="l">
              <a:spcBef>
                <a:spcPts val="280"/>
              </a:spcBef>
              <a:spcAft>
                <a:spcPts val="0"/>
              </a:spcAft>
              <a:buClr>
                <a:schemeClr val="dk1"/>
              </a:buClr>
              <a:buSzPts val="1400"/>
              <a:buNone/>
              <a:defRPr sz="1400"/>
            </a:lvl1pPr>
            <a:lvl2pPr marL="914377" lvl="1" indent="-228594" algn="l">
              <a:spcBef>
                <a:spcPts val="240"/>
              </a:spcBef>
              <a:spcAft>
                <a:spcPts val="0"/>
              </a:spcAft>
              <a:buClr>
                <a:schemeClr val="dk1"/>
              </a:buClr>
              <a:buSzPts val="1200"/>
              <a:buNone/>
              <a:defRPr sz="1200"/>
            </a:lvl2pPr>
            <a:lvl3pPr marL="1371566" lvl="2" indent="-228594" algn="l">
              <a:spcBef>
                <a:spcPts val="200"/>
              </a:spcBef>
              <a:spcAft>
                <a:spcPts val="0"/>
              </a:spcAft>
              <a:buClr>
                <a:schemeClr val="dk1"/>
              </a:buClr>
              <a:buSzPts val="1000"/>
              <a:buNone/>
              <a:defRPr sz="1000"/>
            </a:lvl3pPr>
            <a:lvl4pPr marL="1828754" lvl="3" indent="-228594" algn="l">
              <a:spcBef>
                <a:spcPts val="180"/>
              </a:spcBef>
              <a:spcAft>
                <a:spcPts val="0"/>
              </a:spcAft>
              <a:buClr>
                <a:schemeClr val="dk1"/>
              </a:buClr>
              <a:buSzPts val="900"/>
              <a:buNone/>
              <a:defRPr sz="900"/>
            </a:lvl4pPr>
            <a:lvl5pPr marL="2285943" lvl="4" indent="-228594" algn="l">
              <a:spcBef>
                <a:spcPts val="180"/>
              </a:spcBef>
              <a:spcAft>
                <a:spcPts val="0"/>
              </a:spcAft>
              <a:buClr>
                <a:schemeClr val="dk1"/>
              </a:buClr>
              <a:buSzPts val="900"/>
              <a:buNone/>
              <a:defRPr sz="900"/>
            </a:lvl5pPr>
            <a:lvl6pPr marL="2743131" lvl="5" indent="-228594" algn="l">
              <a:spcBef>
                <a:spcPts val="180"/>
              </a:spcBef>
              <a:spcAft>
                <a:spcPts val="0"/>
              </a:spcAft>
              <a:buClr>
                <a:schemeClr val="dk1"/>
              </a:buClr>
              <a:buSzPts val="900"/>
              <a:buNone/>
              <a:defRPr sz="900"/>
            </a:lvl6pPr>
            <a:lvl7pPr marL="3200320" lvl="6" indent="-228594" algn="l">
              <a:spcBef>
                <a:spcPts val="180"/>
              </a:spcBef>
              <a:spcAft>
                <a:spcPts val="0"/>
              </a:spcAft>
              <a:buClr>
                <a:schemeClr val="dk1"/>
              </a:buClr>
              <a:buSzPts val="900"/>
              <a:buNone/>
              <a:defRPr sz="900"/>
            </a:lvl7pPr>
            <a:lvl8pPr marL="3657509" lvl="7" indent="-228594" algn="l">
              <a:spcBef>
                <a:spcPts val="180"/>
              </a:spcBef>
              <a:spcAft>
                <a:spcPts val="0"/>
              </a:spcAft>
              <a:buClr>
                <a:schemeClr val="dk1"/>
              </a:buClr>
              <a:buSzPts val="900"/>
              <a:buNone/>
              <a:defRPr sz="900"/>
            </a:lvl8pPr>
            <a:lvl9pPr marL="4114697" lvl="8" indent="-228594" algn="l">
              <a:spcBef>
                <a:spcPts val="180"/>
              </a:spcBef>
              <a:spcAft>
                <a:spcPts val="0"/>
              </a:spcAft>
              <a:buClr>
                <a:schemeClr val="dk1"/>
              </a:buClr>
              <a:buSzPts val="900"/>
              <a:buNone/>
              <a:defRPr sz="900"/>
            </a:lvl9pPr>
          </a:lstStyle>
          <a:p>
            <a:endParaRPr/>
          </a:p>
        </p:txBody>
      </p:sp>
      <p:sp>
        <p:nvSpPr>
          <p:cNvPr id="62" name="Google Shape;62;p33"/>
          <p:cNvSpPr txBox="1">
            <a:spLocks noGrp="1"/>
          </p:cNvSpPr>
          <p:nvPr>
            <p:ph type="dt" idx="10"/>
          </p:nvPr>
        </p:nvSpPr>
        <p:spPr>
          <a:xfrm>
            <a:off x="457200" y="6356351"/>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3"/>
          <p:cNvSpPr txBox="1">
            <a:spLocks noGrp="1"/>
          </p:cNvSpPr>
          <p:nvPr>
            <p:ph type="ftr" idx="11"/>
          </p:nvPr>
        </p:nvSpPr>
        <p:spPr>
          <a:xfrm>
            <a:off x="3124200" y="6356351"/>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3"/>
          <p:cNvSpPr txBox="1">
            <a:spLocks noGrp="1"/>
          </p:cNvSpPr>
          <p:nvPr>
            <p:ph type="sldNum" idx="12"/>
          </p:nvPr>
        </p:nvSpPr>
        <p:spPr>
          <a:xfrm>
            <a:off x="6553200" y="6356351"/>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i-FI" smtClean="0"/>
              <a:pPr/>
              <a:t>‹#›</a:t>
            </a:fld>
            <a:endParaRPr lang="fi-F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1792288" y="4800600"/>
            <a:ext cx="5486400" cy="566739"/>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4"/>
          <p:cNvSpPr>
            <a:spLocks noGrp="1"/>
          </p:cNvSpPr>
          <p:nvPr>
            <p:ph type="pic" idx="2"/>
          </p:nvPr>
        </p:nvSpPr>
        <p:spPr>
          <a:xfrm>
            <a:off x="1792288" y="612775"/>
            <a:ext cx="5486400" cy="4114800"/>
          </a:xfrm>
          <a:prstGeom prst="rect">
            <a:avLst/>
          </a:prstGeom>
          <a:noFill/>
          <a:ln>
            <a:noFill/>
          </a:ln>
        </p:spPr>
      </p:sp>
      <p:sp>
        <p:nvSpPr>
          <p:cNvPr id="68" name="Google Shape;68;p34"/>
          <p:cNvSpPr txBox="1">
            <a:spLocks noGrp="1"/>
          </p:cNvSpPr>
          <p:nvPr>
            <p:ph type="body" idx="1"/>
          </p:nvPr>
        </p:nvSpPr>
        <p:spPr>
          <a:xfrm>
            <a:off x="1792288" y="5367338"/>
            <a:ext cx="5486400" cy="804863"/>
          </a:xfrm>
          <a:prstGeom prst="rect">
            <a:avLst/>
          </a:prstGeom>
          <a:noFill/>
          <a:ln>
            <a:noFill/>
          </a:ln>
        </p:spPr>
        <p:txBody>
          <a:bodyPr spcFirstLastPara="1" wrap="square" lIns="91425" tIns="45700" rIns="91425" bIns="45700" anchor="t" anchorCtr="0">
            <a:normAutofit/>
          </a:bodyPr>
          <a:lstStyle>
            <a:lvl1pPr marL="457189" lvl="0" indent="-228594" algn="l">
              <a:spcBef>
                <a:spcPts val="280"/>
              </a:spcBef>
              <a:spcAft>
                <a:spcPts val="0"/>
              </a:spcAft>
              <a:buClr>
                <a:schemeClr val="dk1"/>
              </a:buClr>
              <a:buSzPts val="1400"/>
              <a:buNone/>
              <a:defRPr sz="1400"/>
            </a:lvl1pPr>
            <a:lvl2pPr marL="914377" lvl="1" indent="-228594" algn="l">
              <a:spcBef>
                <a:spcPts val="240"/>
              </a:spcBef>
              <a:spcAft>
                <a:spcPts val="0"/>
              </a:spcAft>
              <a:buClr>
                <a:schemeClr val="dk1"/>
              </a:buClr>
              <a:buSzPts val="1200"/>
              <a:buNone/>
              <a:defRPr sz="1200"/>
            </a:lvl2pPr>
            <a:lvl3pPr marL="1371566" lvl="2" indent="-228594" algn="l">
              <a:spcBef>
                <a:spcPts val="200"/>
              </a:spcBef>
              <a:spcAft>
                <a:spcPts val="0"/>
              </a:spcAft>
              <a:buClr>
                <a:schemeClr val="dk1"/>
              </a:buClr>
              <a:buSzPts val="1000"/>
              <a:buNone/>
              <a:defRPr sz="1000"/>
            </a:lvl3pPr>
            <a:lvl4pPr marL="1828754" lvl="3" indent="-228594" algn="l">
              <a:spcBef>
                <a:spcPts val="180"/>
              </a:spcBef>
              <a:spcAft>
                <a:spcPts val="0"/>
              </a:spcAft>
              <a:buClr>
                <a:schemeClr val="dk1"/>
              </a:buClr>
              <a:buSzPts val="900"/>
              <a:buNone/>
              <a:defRPr sz="900"/>
            </a:lvl4pPr>
            <a:lvl5pPr marL="2285943" lvl="4" indent="-228594" algn="l">
              <a:spcBef>
                <a:spcPts val="180"/>
              </a:spcBef>
              <a:spcAft>
                <a:spcPts val="0"/>
              </a:spcAft>
              <a:buClr>
                <a:schemeClr val="dk1"/>
              </a:buClr>
              <a:buSzPts val="900"/>
              <a:buNone/>
              <a:defRPr sz="900"/>
            </a:lvl5pPr>
            <a:lvl6pPr marL="2743131" lvl="5" indent="-228594" algn="l">
              <a:spcBef>
                <a:spcPts val="180"/>
              </a:spcBef>
              <a:spcAft>
                <a:spcPts val="0"/>
              </a:spcAft>
              <a:buClr>
                <a:schemeClr val="dk1"/>
              </a:buClr>
              <a:buSzPts val="900"/>
              <a:buNone/>
              <a:defRPr sz="900"/>
            </a:lvl6pPr>
            <a:lvl7pPr marL="3200320" lvl="6" indent="-228594" algn="l">
              <a:spcBef>
                <a:spcPts val="180"/>
              </a:spcBef>
              <a:spcAft>
                <a:spcPts val="0"/>
              </a:spcAft>
              <a:buClr>
                <a:schemeClr val="dk1"/>
              </a:buClr>
              <a:buSzPts val="900"/>
              <a:buNone/>
              <a:defRPr sz="900"/>
            </a:lvl7pPr>
            <a:lvl8pPr marL="3657509" lvl="7" indent="-228594" algn="l">
              <a:spcBef>
                <a:spcPts val="180"/>
              </a:spcBef>
              <a:spcAft>
                <a:spcPts val="0"/>
              </a:spcAft>
              <a:buClr>
                <a:schemeClr val="dk1"/>
              </a:buClr>
              <a:buSzPts val="900"/>
              <a:buNone/>
              <a:defRPr sz="900"/>
            </a:lvl8pPr>
            <a:lvl9pPr marL="4114697" lvl="8" indent="-228594" algn="l">
              <a:spcBef>
                <a:spcPts val="180"/>
              </a:spcBef>
              <a:spcAft>
                <a:spcPts val="0"/>
              </a:spcAft>
              <a:buClr>
                <a:schemeClr val="dk1"/>
              </a:buClr>
              <a:buSzPts val="900"/>
              <a:buNone/>
              <a:defRPr sz="900"/>
            </a:lvl9pPr>
          </a:lstStyle>
          <a:p>
            <a:endParaRPr/>
          </a:p>
        </p:txBody>
      </p:sp>
      <p:sp>
        <p:nvSpPr>
          <p:cNvPr id="69" name="Google Shape;69;p34"/>
          <p:cNvSpPr txBox="1">
            <a:spLocks noGrp="1"/>
          </p:cNvSpPr>
          <p:nvPr>
            <p:ph type="dt" idx="10"/>
          </p:nvPr>
        </p:nvSpPr>
        <p:spPr>
          <a:xfrm>
            <a:off x="457200" y="6356351"/>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4"/>
          <p:cNvSpPr txBox="1">
            <a:spLocks noGrp="1"/>
          </p:cNvSpPr>
          <p:nvPr>
            <p:ph type="ftr" idx="11"/>
          </p:nvPr>
        </p:nvSpPr>
        <p:spPr>
          <a:xfrm>
            <a:off x="3124200" y="6356351"/>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4"/>
          <p:cNvSpPr txBox="1">
            <a:spLocks noGrp="1"/>
          </p:cNvSpPr>
          <p:nvPr>
            <p:ph type="sldNum" idx="12"/>
          </p:nvPr>
        </p:nvSpPr>
        <p:spPr>
          <a:xfrm>
            <a:off x="6553200" y="6356351"/>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i-FI" smtClean="0"/>
              <a:pPr/>
              <a:t>‹#›</a:t>
            </a:fld>
            <a:endParaRPr lang="fi-F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5"/>
          <p:cNvSpPr txBox="1">
            <a:spLocks noGrp="1"/>
          </p:cNvSpPr>
          <p:nvPr>
            <p:ph type="body" idx="1"/>
          </p:nvPr>
        </p:nvSpPr>
        <p:spPr>
          <a:xfrm rot="5400000">
            <a:off x="2309020" y="-251617"/>
            <a:ext cx="4525963" cy="8229600"/>
          </a:xfrm>
          <a:prstGeom prst="rect">
            <a:avLst/>
          </a:prstGeom>
          <a:noFill/>
          <a:ln>
            <a:noFill/>
          </a:ln>
        </p:spPr>
        <p:txBody>
          <a:bodyPr spcFirstLastPara="1" wrap="square" lIns="91425" tIns="45700" rIns="91425" bIns="45700" anchor="t" anchorCtr="0">
            <a:normAutofit/>
          </a:bodyPr>
          <a:lstStyle>
            <a:lvl1pPr marL="457189" lvl="0" indent="-342891" algn="l">
              <a:spcBef>
                <a:spcPts val="360"/>
              </a:spcBef>
              <a:spcAft>
                <a:spcPts val="0"/>
              </a:spcAft>
              <a:buClr>
                <a:schemeClr val="dk1"/>
              </a:buClr>
              <a:buSzPts val="1800"/>
              <a:buChar char="•"/>
              <a:defRPr/>
            </a:lvl1pPr>
            <a:lvl2pPr marL="914377" lvl="1" indent="-342891" algn="l">
              <a:spcBef>
                <a:spcPts val="360"/>
              </a:spcBef>
              <a:spcAft>
                <a:spcPts val="0"/>
              </a:spcAft>
              <a:buClr>
                <a:schemeClr val="dk1"/>
              </a:buClr>
              <a:buSzPts val="1800"/>
              <a:buChar char="–"/>
              <a:defRPr/>
            </a:lvl2pPr>
            <a:lvl3pPr marL="1371566" lvl="2" indent="-342891" algn="l">
              <a:spcBef>
                <a:spcPts val="360"/>
              </a:spcBef>
              <a:spcAft>
                <a:spcPts val="0"/>
              </a:spcAft>
              <a:buClr>
                <a:schemeClr val="dk1"/>
              </a:buClr>
              <a:buSzPts val="1800"/>
              <a:buChar char="•"/>
              <a:defRPr/>
            </a:lvl3pPr>
            <a:lvl4pPr marL="1828754" lvl="3" indent="-342891" algn="l">
              <a:spcBef>
                <a:spcPts val="360"/>
              </a:spcBef>
              <a:spcAft>
                <a:spcPts val="0"/>
              </a:spcAft>
              <a:buClr>
                <a:schemeClr val="dk1"/>
              </a:buClr>
              <a:buSzPts val="1800"/>
              <a:buChar char="–"/>
              <a:defRPr/>
            </a:lvl4pPr>
            <a:lvl5pPr marL="2285943" lvl="4" indent="-342891" algn="l">
              <a:spcBef>
                <a:spcPts val="360"/>
              </a:spcBef>
              <a:spcAft>
                <a:spcPts val="0"/>
              </a:spcAft>
              <a:buClr>
                <a:schemeClr val="dk1"/>
              </a:buClr>
              <a:buSzPts val="1800"/>
              <a:buChar char="»"/>
              <a:defRPr/>
            </a:lvl5pPr>
            <a:lvl6pPr marL="2743131" lvl="5" indent="-342891" algn="l">
              <a:spcBef>
                <a:spcPts val="360"/>
              </a:spcBef>
              <a:spcAft>
                <a:spcPts val="0"/>
              </a:spcAft>
              <a:buClr>
                <a:schemeClr val="dk1"/>
              </a:buClr>
              <a:buSzPts val="1800"/>
              <a:buChar char="•"/>
              <a:defRPr/>
            </a:lvl6pPr>
            <a:lvl7pPr marL="3200320" lvl="6" indent="-342891" algn="l">
              <a:spcBef>
                <a:spcPts val="360"/>
              </a:spcBef>
              <a:spcAft>
                <a:spcPts val="0"/>
              </a:spcAft>
              <a:buClr>
                <a:schemeClr val="dk1"/>
              </a:buClr>
              <a:buSzPts val="1800"/>
              <a:buChar char="•"/>
              <a:defRPr/>
            </a:lvl7pPr>
            <a:lvl8pPr marL="3657509" lvl="7" indent="-342891" algn="l">
              <a:spcBef>
                <a:spcPts val="360"/>
              </a:spcBef>
              <a:spcAft>
                <a:spcPts val="0"/>
              </a:spcAft>
              <a:buClr>
                <a:schemeClr val="dk1"/>
              </a:buClr>
              <a:buSzPts val="1800"/>
              <a:buChar char="•"/>
              <a:defRPr/>
            </a:lvl8pPr>
            <a:lvl9pPr marL="4114697" lvl="8" indent="-342891" algn="l">
              <a:spcBef>
                <a:spcPts val="360"/>
              </a:spcBef>
              <a:spcAft>
                <a:spcPts val="0"/>
              </a:spcAft>
              <a:buClr>
                <a:schemeClr val="dk1"/>
              </a:buClr>
              <a:buSzPts val="1800"/>
              <a:buChar char="•"/>
              <a:defRPr/>
            </a:lvl9pPr>
          </a:lstStyle>
          <a:p>
            <a:endParaRPr/>
          </a:p>
        </p:txBody>
      </p:sp>
      <p:sp>
        <p:nvSpPr>
          <p:cNvPr id="75" name="Google Shape;75;p35"/>
          <p:cNvSpPr txBox="1">
            <a:spLocks noGrp="1"/>
          </p:cNvSpPr>
          <p:nvPr>
            <p:ph type="dt" idx="10"/>
          </p:nvPr>
        </p:nvSpPr>
        <p:spPr>
          <a:xfrm>
            <a:off x="457200" y="6356351"/>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5"/>
          <p:cNvSpPr txBox="1">
            <a:spLocks noGrp="1"/>
          </p:cNvSpPr>
          <p:nvPr>
            <p:ph type="ftr" idx="11"/>
          </p:nvPr>
        </p:nvSpPr>
        <p:spPr>
          <a:xfrm>
            <a:off x="3124200" y="6356351"/>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5"/>
          <p:cNvSpPr txBox="1">
            <a:spLocks noGrp="1"/>
          </p:cNvSpPr>
          <p:nvPr>
            <p:ph type="sldNum" idx="12"/>
          </p:nvPr>
        </p:nvSpPr>
        <p:spPr>
          <a:xfrm>
            <a:off x="6553200" y="6356351"/>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i-FI" smtClean="0"/>
              <a:pPr/>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6"/>
          <p:cNvSpPr txBox="1">
            <a:spLocks noGrp="1"/>
          </p:cNvSpPr>
          <p:nvPr>
            <p:ph type="title"/>
          </p:nvPr>
        </p:nvSpPr>
        <p:spPr>
          <a:xfrm rot="5400000">
            <a:off x="4732339"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6"/>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189" lvl="0" indent="-342891" algn="l">
              <a:spcBef>
                <a:spcPts val="360"/>
              </a:spcBef>
              <a:spcAft>
                <a:spcPts val="0"/>
              </a:spcAft>
              <a:buClr>
                <a:schemeClr val="dk1"/>
              </a:buClr>
              <a:buSzPts val="1800"/>
              <a:buChar char="•"/>
              <a:defRPr/>
            </a:lvl1pPr>
            <a:lvl2pPr marL="914377" lvl="1" indent="-342891" algn="l">
              <a:spcBef>
                <a:spcPts val="360"/>
              </a:spcBef>
              <a:spcAft>
                <a:spcPts val="0"/>
              </a:spcAft>
              <a:buClr>
                <a:schemeClr val="dk1"/>
              </a:buClr>
              <a:buSzPts val="1800"/>
              <a:buChar char="–"/>
              <a:defRPr/>
            </a:lvl2pPr>
            <a:lvl3pPr marL="1371566" lvl="2" indent="-342891" algn="l">
              <a:spcBef>
                <a:spcPts val="360"/>
              </a:spcBef>
              <a:spcAft>
                <a:spcPts val="0"/>
              </a:spcAft>
              <a:buClr>
                <a:schemeClr val="dk1"/>
              </a:buClr>
              <a:buSzPts val="1800"/>
              <a:buChar char="•"/>
              <a:defRPr/>
            </a:lvl3pPr>
            <a:lvl4pPr marL="1828754" lvl="3" indent="-342891" algn="l">
              <a:spcBef>
                <a:spcPts val="360"/>
              </a:spcBef>
              <a:spcAft>
                <a:spcPts val="0"/>
              </a:spcAft>
              <a:buClr>
                <a:schemeClr val="dk1"/>
              </a:buClr>
              <a:buSzPts val="1800"/>
              <a:buChar char="–"/>
              <a:defRPr/>
            </a:lvl4pPr>
            <a:lvl5pPr marL="2285943" lvl="4" indent="-342891" algn="l">
              <a:spcBef>
                <a:spcPts val="360"/>
              </a:spcBef>
              <a:spcAft>
                <a:spcPts val="0"/>
              </a:spcAft>
              <a:buClr>
                <a:schemeClr val="dk1"/>
              </a:buClr>
              <a:buSzPts val="1800"/>
              <a:buChar char="»"/>
              <a:defRPr/>
            </a:lvl5pPr>
            <a:lvl6pPr marL="2743131" lvl="5" indent="-342891" algn="l">
              <a:spcBef>
                <a:spcPts val="360"/>
              </a:spcBef>
              <a:spcAft>
                <a:spcPts val="0"/>
              </a:spcAft>
              <a:buClr>
                <a:schemeClr val="dk1"/>
              </a:buClr>
              <a:buSzPts val="1800"/>
              <a:buChar char="•"/>
              <a:defRPr/>
            </a:lvl6pPr>
            <a:lvl7pPr marL="3200320" lvl="6" indent="-342891" algn="l">
              <a:spcBef>
                <a:spcPts val="360"/>
              </a:spcBef>
              <a:spcAft>
                <a:spcPts val="0"/>
              </a:spcAft>
              <a:buClr>
                <a:schemeClr val="dk1"/>
              </a:buClr>
              <a:buSzPts val="1800"/>
              <a:buChar char="•"/>
              <a:defRPr/>
            </a:lvl7pPr>
            <a:lvl8pPr marL="3657509" lvl="7" indent="-342891" algn="l">
              <a:spcBef>
                <a:spcPts val="360"/>
              </a:spcBef>
              <a:spcAft>
                <a:spcPts val="0"/>
              </a:spcAft>
              <a:buClr>
                <a:schemeClr val="dk1"/>
              </a:buClr>
              <a:buSzPts val="1800"/>
              <a:buChar char="•"/>
              <a:defRPr/>
            </a:lvl8pPr>
            <a:lvl9pPr marL="4114697" lvl="8" indent="-342891" algn="l">
              <a:spcBef>
                <a:spcPts val="360"/>
              </a:spcBef>
              <a:spcAft>
                <a:spcPts val="0"/>
              </a:spcAft>
              <a:buClr>
                <a:schemeClr val="dk1"/>
              </a:buClr>
              <a:buSzPts val="1800"/>
              <a:buChar char="•"/>
              <a:defRPr/>
            </a:lvl9pPr>
          </a:lstStyle>
          <a:p>
            <a:endParaRPr/>
          </a:p>
        </p:txBody>
      </p:sp>
      <p:sp>
        <p:nvSpPr>
          <p:cNvPr id="81" name="Google Shape;81;p36"/>
          <p:cNvSpPr txBox="1">
            <a:spLocks noGrp="1"/>
          </p:cNvSpPr>
          <p:nvPr>
            <p:ph type="dt" idx="10"/>
          </p:nvPr>
        </p:nvSpPr>
        <p:spPr>
          <a:xfrm>
            <a:off x="457200" y="6356351"/>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6"/>
          <p:cNvSpPr txBox="1">
            <a:spLocks noGrp="1"/>
          </p:cNvSpPr>
          <p:nvPr>
            <p:ph type="ftr" idx="11"/>
          </p:nvPr>
        </p:nvSpPr>
        <p:spPr>
          <a:xfrm>
            <a:off x="3124200" y="6356351"/>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6"/>
          <p:cNvSpPr txBox="1">
            <a:spLocks noGrp="1"/>
          </p:cNvSpPr>
          <p:nvPr>
            <p:ph type="sldNum" idx="12"/>
          </p:nvPr>
        </p:nvSpPr>
        <p:spPr>
          <a:xfrm>
            <a:off x="6553200" y="6356351"/>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fi-FI" smtClean="0"/>
              <a:pPr/>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title"/>
          </p:nvPr>
        </p:nvSpPr>
        <p:spPr>
          <a:xfrm>
            <a:off x="457200" y="274637"/>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5"/>
          <p:cNvSpPr txBox="1">
            <a:spLocks noGrp="1"/>
          </p:cNvSpPr>
          <p:nvPr>
            <p:ph type="body" idx="1"/>
          </p:nvPr>
        </p:nvSpPr>
        <p:spPr>
          <a:xfrm>
            <a:off x="457200" y="1600201"/>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5"/>
          <p:cNvSpPr txBox="1">
            <a:spLocks noGrp="1"/>
          </p:cNvSpPr>
          <p:nvPr>
            <p:ph type="dt" idx="10"/>
          </p:nvPr>
        </p:nvSpPr>
        <p:spPr>
          <a:xfrm>
            <a:off x="457200" y="6356351"/>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5"/>
          <p:cNvSpPr txBox="1">
            <a:spLocks noGrp="1"/>
          </p:cNvSpPr>
          <p:nvPr>
            <p:ph type="ftr" idx="11"/>
          </p:nvPr>
        </p:nvSpPr>
        <p:spPr>
          <a:xfrm>
            <a:off x="3124200" y="6356351"/>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5"/>
          <p:cNvSpPr txBox="1">
            <a:spLocks noGrp="1"/>
          </p:cNvSpPr>
          <p:nvPr>
            <p:ph type="sldNum" idx="12"/>
          </p:nvPr>
        </p:nvSpPr>
        <p:spPr>
          <a:xfrm>
            <a:off x="6553200" y="6356351"/>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fi-FI" smtClean="0"/>
              <a:pPr/>
              <a:t>‹#›</a:t>
            </a:fld>
            <a:endParaRPr lang="fi-FI"/>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7.gif"/><Relationship Id="rId4" Type="http://schemas.openxmlformats.org/officeDocument/2006/relationships/image" Target="../media/image6.gif"/></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3" name="Picture 2">
            <a:extLst>
              <a:ext uri="{FF2B5EF4-FFF2-40B4-BE49-F238E27FC236}">
                <a16:creationId xmlns:a16="http://schemas.microsoft.com/office/drawing/2014/main" id="{620E2C3E-D3D7-5193-A09C-7679E8E2746F}"/>
              </a:ext>
            </a:extLst>
          </p:cNvPr>
          <p:cNvPicPr>
            <a:picLocks noChangeAspect="1"/>
          </p:cNvPicPr>
          <p:nvPr/>
        </p:nvPicPr>
        <p:blipFill>
          <a:blip r:embed="rId3"/>
          <a:srcRect/>
          <a:stretch/>
        </p:blipFill>
        <p:spPr>
          <a:xfrm>
            <a:off x="0" y="0"/>
            <a:ext cx="9144000" cy="6858000"/>
          </a:xfrm>
          <a:prstGeom prst="rect">
            <a:avLst/>
          </a:prstGeom>
        </p:spPr>
      </p:pic>
      <p:sp>
        <p:nvSpPr>
          <p:cNvPr id="88" name="Google Shape;88;p1"/>
          <p:cNvSpPr txBox="1">
            <a:spLocks noGrp="1"/>
          </p:cNvSpPr>
          <p:nvPr>
            <p:ph type="ctrTitle"/>
          </p:nvPr>
        </p:nvSpPr>
        <p:spPr>
          <a:xfrm>
            <a:off x="685800" y="3317646"/>
            <a:ext cx="8458200" cy="1531307"/>
          </a:xfrm>
          <a:prstGeom prst="rect">
            <a:avLst/>
          </a:prstGeom>
          <a:noFill/>
          <a:ln>
            <a:noFill/>
          </a:ln>
        </p:spPr>
        <p:txBody>
          <a:bodyPr spcFirstLastPara="1" wrap="square" lIns="91425" tIns="45700" rIns="91425" bIns="45700" anchor="ctr" anchorCtr="0">
            <a:noAutofit/>
          </a:bodyPr>
          <a:lstStyle/>
          <a:p>
            <a:pPr algn="l">
              <a:buSzPts val="4400"/>
            </a:pPr>
            <a:r>
              <a:rPr lang="fi-FI" sz="5400" b="1" dirty="0" err="1">
                <a:solidFill>
                  <a:schemeClr val="bg1"/>
                </a:solidFill>
                <a:latin typeface="+mj-lt"/>
              </a:rPr>
              <a:t>Kvaternaari</a:t>
            </a:r>
            <a:r>
              <a:rPr lang="fi-FI" sz="5400" b="1" dirty="0">
                <a:solidFill>
                  <a:schemeClr val="bg1"/>
                </a:solidFill>
                <a:latin typeface="+mj-lt"/>
              </a:rPr>
              <a:t> </a:t>
            </a:r>
            <a:r>
              <a:rPr lang="fi-FI" sz="5400" b="1" dirty="0" err="1">
                <a:solidFill>
                  <a:schemeClr val="bg1"/>
                </a:solidFill>
                <a:latin typeface="+mj-lt"/>
              </a:rPr>
              <a:t>ajastu</a:t>
            </a:r>
            <a:r>
              <a:rPr lang="fi-FI" sz="5400" b="1" dirty="0">
                <a:solidFill>
                  <a:schemeClr val="bg1"/>
                </a:solidFill>
                <a:latin typeface="+mj-lt"/>
              </a:rPr>
              <a:t> </a:t>
            </a:r>
            <a:br>
              <a:rPr lang="fi-FI" sz="5400" b="1" dirty="0">
                <a:solidFill>
                  <a:schemeClr val="bg1"/>
                </a:solidFill>
                <a:latin typeface="+mj-lt"/>
              </a:rPr>
            </a:br>
            <a:r>
              <a:rPr lang="fi-FI" sz="5400" b="1" dirty="0">
                <a:solidFill>
                  <a:schemeClr val="bg1"/>
                </a:solidFill>
                <a:latin typeface="+mj-lt"/>
              </a:rPr>
              <a:t>ja </a:t>
            </a:r>
            <a:r>
              <a:rPr lang="fi-FI" sz="5400" b="1" dirty="0" err="1">
                <a:solidFill>
                  <a:schemeClr val="bg1"/>
                </a:solidFill>
                <a:latin typeface="+mj-lt"/>
              </a:rPr>
              <a:t>jääajad</a:t>
            </a:r>
            <a:endParaRPr sz="5400" b="1" dirty="0">
              <a:solidFill>
                <a:schemeClr val="bg1"/>
              </a:solidFill>
              <a:latin typeface="+mj-lt"/>
            </a:endParaRPr>
          </a:p>
        </p:txBody>
      </p:sp>
      <p:sp>
        <p:nvSpPr>
          <p:cNvPr id="89" name="Google Shape;89;p1"/>
          <p:cNvSpPr txBox="1">
            <a:spLocks noGrp="1"/>
          </p:cNvSpPr>
          <p:nvPr>
            <p:ph type="subTitle" idx="1"/>
          </p:nvPr>
        </p:nvSpPr>
        <p:spPr>
          <a:xfrm>
            <a:off x="685800" y="5298538"/>
            <a:ext cx="8458200" cy="1189944"/>
          </a:xfrm>
          <a:prstGeom prst="rect">
            <a:avLst/>
          </a:prstGeom>
          <a:noFill/>
          <a:ln>
            <a:noFill/>
          </a:ln>
        </p:spPr>
        <p:txBody>
          <a:bodyPr spcFirstLastPara="1" wrap="square" lIns="91425" tIns="45700" rIns="91425" bIns="45700" anchor="t" anchorCtr="0">
            <a:noAutofit/>
          </a:bodyPr>
          <a:lstStyle/>
          <a:p>
            <a:pPr marL="0" indent="0" algn="l">
              <a:lnSpc>
                <a:spcPct val="150000"/>
              </a:lnSpc>
              <a:spcBef>
                <a:spcPts val="0"/>
              </a:spcBef>
              <a:buSzPct val="100000"/>
            </a:pPr>
            <a:r>
              <a:rPr lang="fi-FI" sz="2000" b="1" dirty="0" err="1">
                <a:solidFill>
                  <a:schemeClr val="bg1"/>
                </a:solidFill>
                <a:latin typeface="+mn-lt"/>
              </a:rPr>
              <a:t>Koostanud</a:t>
            </a:r>
            <a:r>
              <a:rPr lang="fi-FI" sz="2000" b="1" dirty="0">
                <a:solidFill>
                  <a:schemeClr val="bg1"/>
                </a:solidFill>
                <a:latin typeface="+mn-lt"/>
              </a:rPr>
              <a:t>: Sigrid </a:t>
            </a:r>
            <a:r>
              <a:rPr lang="fi-FI" sz="2000" b="1" dirty="0" err="1">
                <a:solidFill>
                  <a:schemeClr val="bg1"/>
                </a:solidFill>
                <a:latin typeface="+mn-lt"/>
              </a:rPr>
              <a:t>Hade</a:t>
            </a:r>
            <a:r>
              <a:rPr lang="fi-FI" sz="2000" b="1" dirty="0">
                <a:solidFill>
                  <a:schemeClr val="bg1"/>
                </a:solidFill>
                <a:latin typeface="+mn-lt"/>
              </a:rPr>
              <a:t> ja Alvar </a:t>
            </a:r>
            <a:r>
              <a:rPr lang="fi-FI" sz="2000" b="1" dirty="0" err="1">
                <a:solidFill>
                  <a:schemeClr val="bg1"/>
                </a:solidFill>
                <a:latin typeface="+mn-lt"/>
              </a:rPr>
              <a:t>Soesoo</a:t>
            </a:r>
            <a:endParaRPr sz="2000" b="1" dirty="0">
              <a:solidFill>
                <a:schemeClr val="bg1"/>
              </a:solidFill>
              <a:latin typeface="+mn-lt"/>
            </a:endParaRPr>
          </a:p>
          <a:p>
            <a:pPr marL="0" indent="0" algn="l">
              <a:spcBef>
                <a:spcPts val="0"/>
              </a:spcBef>
              <a:buSzPct val="100000"/>
            </a:pPr>
            <a:r>
              <a:rPr lang="fi-FI" sz="1800" dirty="0">
                <a:solidFill>
                  <a:schemeClr val="bg1"/>
                </a:solidFill>
                <a:latin typeface="+mn-lt"/>
              </a:rPr>
              <a:t>Eesti </a:t>
            </a:r>
            <a:r>
              <a:rPr lang="fi-FI" sz="1800" dirty="0" err="1">
                <a:solidFill>
                  <a:schemeClr val="bg1"/>
                </a:solidFill>
                <a:latin typeface="+mn-lt"/>
              </a:rPr>
              <a:t>Geoloogiateenistus</a:t>
            </a:r>
            <a:endParaRPr sz="1800" dirty="0">
              <a:solidFill>
                <a:schemeClr val="bg1"/>
              </a:solidFill>
              <a:latin typeface="+mn-lt"/>
            </a:endParaRPr>
          </a:p>
          <a:p>
            <a:pPr marL="0" indent="0" algn="l">
              <a:spcBef>
                <a:spcPts val="0"/>
              </a:spcBef>
              <a:buSzPct val="100000"/>
            </a:pPr>
            <a:r>
              <a:rPr lang="fi-FI" sz="1800" dirty="0" err="1">
                <a:solidFill>
                  <a:schemeClr val="bg1"/>
                </a:solidFill>
                <a:latin typeface="+mn-lt"/>
              </a:rPr>
              <a:t>Maapõuenädal</a:t>
            </a:r>
            <a:r>
              <a:rPr lang="fi-FI" sz="1800" dirty="0">
                <a:solidFill>
                  <a:schemeClr val="bg1"/>
                </a:solidFill>
                <a:latin typeface="+mn-lt"/>
              </a:rPr>
              <a:t> 2025/26 </a:t>
            </a:r>
            <a:r>
              <a:rPr lang="fi-FI" sz="1800" dirty="0" err="1">
                <a:solidFill>
                  <a:schemeClr val="bg1"/>
                </a:solidFill>
                <a:latin typeface="+mn-lt"/>
              </a:rPr>
              <a:t>maapõue</a:t>
            </a:r>
            <a:r>
              <a:rPr lang="fi-FI" sz="1800" dirty="0">
                <a:solidFill>
                  <a:schemeClr val="bg1"/>
                </a:solidFill>
                <a:latin typeface="+mn-lt"/>
              </a:rPr>
              <a:t> </a:t>
            </a:r>
            <a:r>
              <a:rPr lang="fi-FI" sz="1800" dirty="0" err="1">
                <a:solidFill>
                  <a:schemeClr val="bg1"/>
                </a:solidFill>
                <a:latin typeface="+mn-lt"/>
              </a:rPr>
              <a:t>viktoriini</a:t>
            </a:r>
            <a:r>
              <a:rPr lang="fi-FI" sz="1800" dirty="0">
                <a:solidFill>
                  <a:schemeClr val="bg1"/>
                </a:solidFill>
                <a:latin typeface="+mn-lt"/>
              </a:rPr>
              <a:t> </a:t>
            </a:r>
            <a:r>
              <a:rPr lang="fi-FI" sz="1800" dirty="0" err="1">
                <a:solidFill>
                  <a:schemeClr val="bg1"/>
                </a:solidFill>
                <a:latin typeface="+mn-lt"/>
              </a:rPr>
              <a:t>jaoks</a:t>
            </a:r>
            <a:endParaRPr sz="1800" dirty="0">
              <a:solidFill>
                <a:schemeClr val="bg1"/>
              </a:solidFill>
              <a:latin typeface="+mn-lt"/>
            </a:endParaRPr>
          </a:p>
        </p:txBody>
      </p:sp>
      <p:pic>
        <p:nvPicPr>
          <p:cNvPr id="90" name="Google Shape;90;p1" title="geoloogiateenistus_3lovi_est_rgb (2).jpg"/>
          <p:cNvPicPr preferRelativeResize="0"/>
          <p:nvPr/>
        </p:nvPicPr>
        <p:blipFill>
          <a:blip r:embed="rId4">
            <a:alphaModFix/>
          </a:blip>
          <a:stretch>
            <a:fillRect/>
          </a:stretch>
        </p:blipFill>
        <p:spPr>
          <a:xfrm>
            <a:off x="645090" y="145775"/>
            <a:ext cx="2907052" cy="11628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2F1"/>
        </a:solidFill>
        <a:effectLst/>
      </p:bgPr>
    </p:bg>
    <p:spTree>
      <p:nvGrpSpPr>
        <p:cNvPr id="1" name="Shape 94"/>
        <p:cNvGrpSpPr/>
        <p:nvPr/>
      </p:nvGrpSpPr>
      <p:grpSpPr>
        <a:xfrm>
          <a:off x="0" y="0"/>
          <a:ext cx="0" cy="0"/>
          <a:chOff x="0" y="0"/>
          <a:chExt cx="0" cy="0"/>
        </a:xfrm>
      </p:grpSpPr>
      <p:sp>
        <p:nvSpPr>
          <p:cNvPr id="28" name="Rectangle 27">
            <a:extLst>
              <a:ext uri="{FF2B5EF4-FFF2-40B4-BE49-F238E27FC236}">
                <a16:creationId xmlns:a16="http://schemas.microsoft.com/office/drawing/2014/main" id="{9C575444-6EC1-AC82-7C50-C05B84E928CD}"/>
              </a:ext>
            </a:extLst>
          </p:cNvPr>
          <p:cNvSpPr/>
          <p:nvPr/>
        </p:nvSpPr>
        <p:spPr>
          <a:xfrm>
            <a:off x="0" y="-12391"/>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5D662A6-9B71-BC0E-8698-55B56BFD904F}"/>
              </a:ext>
            </a:extLst>
          </p:cNvPr>
          <p:cNvSpPr/>
          <p:nvPr/>
        </p:nvSpPr>
        <p:spPr>
          <a:xfrm>
            <a:off x="0" y="1395984"/>
            <a:ext cx="9144000" cy="5462016"/>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Google Shape;95;p10"/>
          <p:cNvSpPr txBox="1">
            <a:spLocks noGrp="1"/>
          </p:cNvSpPr>
          <p:nvPr>
            <p:ph type="title"/>
          </p:nvPr>
        </p:nvSpPr>
        <p:spPr>
          <a:xfrm>
            <a:off x="457200" y="-12391"/>
            <a:ext cx="8229600" cy="1417502"/>
          </a:xfrm>
          <a:prstGeom prst="rect">
            <a:avLst/>
          </a:prstGeom>
          <a:noFill/>
          <a:ln>
            <a:noFill/>
          </a:ln>
        </p:spPr>
        <p:txBody>
          <a:bodyPr spcFirstLastPara="1" wrap="square" lIns="91425" tIns="45700" rIns="91425" bIns="45700" anchor="ctr" anchorCtr="0">
            <a:normAutofit/>
          </a:bodyPr>
          <a:lstStyle/>
          <a:p>
            <a:pPr algn="l">
              <a:buSzPts val="4400"/>
            </a:pPr>
            <a:r>
              <a:rPr lang="fi-FI" sz="4000" b="1" dirty="0" err="1">
                <a:solidFill>
                  <a:schemeClr val="bg1"/>
                </a:solidFill>
                <a:latin typeface="+mj-lt"/>
              </a:rPr>
              <a:t>Miks</a:t>
            </a:r>
            <a:r>
              <a:rPr lang="fi-FI" sz="4000" b="1" dirty="0">
                <a:solidFill>
                  <a:schemeClr val="bg1"/>
                </a:solidFill>
                <a:latin typeface="+mj-lt"/>
              </a:rPr>
              <a:t> on </a:t>
            </a:r>
            <a:r>
              <a:rPr lang="fi-FI" sz="4000" b="1" dirty="0" err="1">
                <a:solidFill>
                  <a:schemeClr val="bg1"/>
                </a:solidFill>
                <a:latin typeface="+mj-lt"/>
              </a:rPr>
              <a:t>kvaternaar</a:t>
            </a:r>
            <a:r>
              <a:rPr lang="fi-FI" sz="4000" b="1" dirty="0">
                <a:solidFill>
                  <a:schemeClr val="bg1"/>
                </a:solidFill>
                <a:latin typeface="+mj-lt"/>
              </a:rPr>
              <a:t> </a:t>
            </a:r>
            <a:r>
              <a:rPr lang="fi-FI" sz="4000" b="1" dirty="0" err="1">
                <a:solidFill>
                  <a:schemeClr val="bg1"/>
                </a:solidFill>
                <a:latin typeface="+mj-lt"/>
              </a:rPr>
              <a:t>oluline</a:t>
            </a:r>
            <a:r>
              <a:rPr lang="fi-FI" sz="4000" b="1" dirty="0">
                <a:solidFill>
                  <a:schemeClr val="bg1"/>
                </a:solidFill>
                <a:latin typeface="+mj-lt"/>
              </a:rPr>
              <a:t>?</a:t>
            </a:r>
          </a:p>
        </p:txBody>
      </p:sp>
      <p:sp>
        <p:nvSpPr>
          <p:cNvPr id="7" name="object 2">
            <a:extLst>
              <a:ext uri="{FF2B5EF4-FFF2-40B4-BE49-F238E27FC236}">
                <a16:creationId xmlns:a16="http://schemas.microsoft.com/office/drawing/2014/main" id="{5100C8F4-BA58-3EDD-0644-12B325F952C0}"/>
              </a:ext>
            </a:extLst>
          </p:cNvPr>
          <p:cNvSpPr txBox="1"/>
          <p:nvPr/>
        </p:nvSpPr>
        <p:spPr>
          <a:xfrm>
            <a:off x="1029723" y="4656295"/>
            <a:ext cx="1905089" cy="1551707"/>
          </a:xfrm>
          <a:prstGeom prst="rect">
            <a:avLst/>
          </a:prstGeom>
        </p:spPr>
        <p:txBody>
          <a:bodyPr vert="horz" wrap="square" lIns="0" tIns="12700" rIns="0" bIns="0" rtlCol="0">
            <a:spAutoFit/>
          </a:bodyPr>
          <a:lstStyle/>
          <a:p>
            <a:pPr marL="12700" marR="5080">
              <a:lnSpc>
                <a:spcPct val="100000"/>
              </a:lnSpc>
              <a:spcBef>
                <a:spcPts val="100"/>
              </a:spcBef>
            </a:pPr>
            <a:r>
              <a:rPr sz="2500" spc="-10" dirty="0">
                <a:latin typeface="Arial"/>
                <a:cs typeface="Arial"/>
              </a:rPr>
              <a:t>Liustikud kujundasid tänapäevase pinnamoe</a:t>
            </a:r>
            <a:endParaRPr sz="2500" dirty="0">
              <a:latin typeface="Arial"/>
              <a:cs typeface="Arial"/>
            </a:endParaRPr>
          </a:p>
        </p:txBody>
      </p:sp>
      <p:sp>
        <p:nvSpPr>
          <p:cNvPr id="8" name="object 3">
            <a:extLst>
              <a:ext uri="{FF2B5EF4-FFF2-40B4-BE49-F238E27FC236}">
                <a16:creationId xmlns:a16="http://schemas.microsoft.com/office/drawing/2014/main" id="{8CE169F8-D8E5-0156-A324-F25BE36E543A}"/>
              </a:ext>
            </a:extLst>
          </p:cNvPr>
          <p:cNvSpPr txBox="1"/>
          <p:nvPr/>
        </p:nvSpPr>
        <p:spPr>
          <a:xfrm>
            <a:off x="3429477" y="4656295"/>
            <a:ext cx="2335536" cy="1551703"/>
          </a:xfrm>
          <a:prstGeom prst="rect">
            <a:avLst/>
          </a:prstGeom>
        </p:spPr>
        <p:txBody>
          <a:bodyPr vert="horz" wrap="square" lIns="0" tIns="12700" rIns="0" bIns="0" rtlCol="0">
            <a:spAutoFit/>
          </a:bodyPr>
          <a:lstStyle/>
          <a:p>
            <a:pPr marL="12700" marR="5080">
              <a:lnSpc>
                <a:spcPct val="100000"/>
              </a:lnSpc>
              <a:spcBef>
                <a:spcPts val="100"/>
              </a:spcBef>
            </a:pPr>
            <a:r>
              <a:rPr sz="2500" dirty="0">
                <a:latin typeface="Arial"/>
                <a:cs typeface="Arial"/>
              </a:rPr>
              <a:t>Jää</a:t>
            </a:r>
            <a:r>
              <a:rPr sz="2500" spc="-10" dirty="0">
                <a:latin typeface="Arial"/>
                <a:cs typeface="Arial"/>
              </a:rPr>
              <a:t> </a:t>
            </a:r>
            <a:r>
              <a:rPr sz="2500" spc="-10" dirty="0" err="1">
                <a:latin typeface="Arial"/>
                <a:cs typeface="Arial"/>
              </a:rPr>
              <a:t>taandumisel</a:t>
            </a:r>
            <a:r>
              <a:rPr sz="2500" spc="-10" dirty="0">
                <a:latin typeface="Arial"/>
                <a:cs typeface="Arial"/>
              </a:rPr>
              <a:t> </a:t>
            </a:r>
            <a:r>
              <a:rPr sz="2500" spc="-10" dirty="0" err="1">
                <a:latin typeface="Arial"/>
                <a:cs typeface="Arial"/>
              </a:rPr>
              <a:t>tekkisid</a:t>
            </a:r>
            <a:endParaRPr lang="en-GB" sz="2500" dirty="0">
              <a:latin typeface="Arial"/>
              <a:cs typeface="Arial"/>
            </a:endParaRPr>
          </a:p>
          <a:p>
            <a:pPr marL="12700" marR="462915">
              <a:lnSpc>
                <a:spcPct val="100000"/>
              </a:lnSpc>
            </a:pPr>
            <a:r>
              <a:rPr lang="en-GB" sz="2500" dirty="0" err="1">
                <a:latin typeface="Arial"/>
                <a:cs typeface="Arial"/>
              </a:rPr>
              <a:t>rabad</a:t>
            </a:r>
            <a:r>
              <a:rPr lang="en-GB" sz="2500" dirty="0">
                <a:latin typeface="Arial"/>
                <a:cs typeface="Arial"/>
              </a:rPr>
              <a:t>, </a:t>
            </a:r>
            <a:r>
              <a:rPr lang="en-GB" sz="2500" spc="-10" dirty="0" err="1">
                <a:latin typeface="Arial"/>
                <a:cs typeface="Arial"/>
              </a:rPr>
              <a:t>järved</a:t>
            </a:r>
            <a:r>
              <a:rPr lang="en-GB" sz="2500" spc="-10" dirty="0">
                <a:latin typeface="Arial"/>
                <a:cs typeface="Arial"/>
              </a:rPr>
              <a:t> </a:t>
            </a:r>
            <a:r>
              <a:rPr lang="en-GB" sz="2500" dirty="0" err="1">
                <a:latin typeface="Arial"/>
                <a:cs typeface="Arial"/>
              </a:rPr>
              <a:t>ja</a:t>
            </a:r>
            <a:r>
              <a:rPr lang="en-GB" sz="2500" spc="-5" dirty="0">
                <a:latin typeface="Arial"/>
                <a:cs typeface="Arial"/>
              </a:rPr>
              <a:t> </a:t>
            </a:r>
            <a:r>
              <a:rPr lang="en-GB" sz="2500" spc="-10" dirty="0" err="1">
                <a:latin typeface="Arial"/>
                <a:cs typeface="Arial"/>
              </a:rPr>
              <a:t>Läänemeri</a:t>
            </a:r>
            <a:endParaRPr lang="en-GB" sz="2500" dirty="0">
              <a:latin typeface="Arial"/>
              <a:cs typeface="Arial"/>
            </a:endParaRPr>
          </a:p>
        </p:txBody>
      </p:sp>
      <p:sp>
        <p:nvSpPr>
          <p:cNvPr id="9" name="object 4">
            <a:extLst>
              <a:ext uri="{FF2B5EF4-FFF2-40B4-BE49-F238E27FC236}">
                <a16:creationId xmlns:a16="http://schemas.microsoft.com/office/drawing/2014/main" id="{C4E0524E-AEBA-9A95-2F92-FED623FF07FD}"/>
              </a:ext>
            </a:extLst>
          </p:cNvPr>
          <p:cNvSpPr txBox="1"/>
          <p:nvPr/>
        </p:nvSpPr>
        <p:spPr>
          <a:xfrm>
            <a:off x="6472406" y="4656295"/>
            <a:ext cx="2089134" cy="1551702"/>
          </a:xfrm>
          <a:prstGeom prst="rect">
            <a:avLst/>
          </a:prstGeom>
        </p:spPr>
        <p:txBody>
          <a:bodyPr vert="horz" wrap="square" lIns="0" tIns="12700" rIns="0" bIns="0" rtlCol="0">
            <a:spAutoFit/>
          </a:bodyPr>
          <a:lstStyle/>
          <a:p>
            <a:pPr marL="12700" marR="5080">
              <a:lnSpc>
                <a:spcPct val="100000"/>
              </a:lnSpc>
              <a:spcBef>
                <a:spcPts val="100"/>
              </a:spcBef>
            </a:pPr>
            <a:r>
              <a:rPr sz="2500" dirty="0">
                <a:latin typeface="Arial"/>
                <a:cs typeface="Arial"/>
              </a:rPr>
              <a:t>Paljud</a:t>
            </a:r>
            <a:r>
              <a:rPr sz="2500" spc="-25" dirty="0">
                <a:latin typeface="Arial"/>
                <a:cs typeface="Arial"/>
              </a:rPr>
              <a:t> </a:t>
            </a:r>
            <a:r>
              <a:rPr sz="2500" spc="-10" dirty="0" err="1">
                <a:latin typeface="Arial"/>
                <a:cs typeface="Arial"/>
              </a:rPr>
              <a:t>jääaja</a:t>
            </a:r>
            <a:r>
              <a:rPr sz="2500" spc="-10" dirty="0">
                <a:latin typeface="Arial"/>
                <a:cs typeface="Arial"/>
              </a:rPr>
              <a:t>- </a:t>
            </a:r>
            <a:r>
              <a:rPr sz="2500" dirty="0" err="1">
                <a:latin typeface="Arial"/>
                <a:cs typeface="Arial"/>
              </a:rPr>
              <a:t>setted</a:t>
            </a:r>
            <a:r>
              <a:rPr sz="2500" spc="-95" dirty="0">
                <a:latin typeface="Arial"/>
                <a:cs typeface="Arial"/>
              </a:rPr>
              <a:t> </a:t>
            </a:r>
            <a:r>
              <a:rPr sz="2500" spc="-25" dirty="0">
                <a:latin typeface="Arial"/>
                <a:cs typeface="Arial"/>
              </a:rPr>
              <a:t>on </a:t>
            </a:r>
            <a:r>
              <a:rPr sz="2500" dirty="0">
                <a:latin typeface="Arial"/>
                <a:cs typeface="Arial"/>
              </a:rPr>
              <a:t>nüüd</a:t>
            </a:r>
            <a:r>
              <a:rPr sz="2500" spc="-25" dirty="0">
                <a:latin typeface="Arial"/>
                <a:cs typeface="Arial"/>
              </a:rPr>
              <a:t> </a:t>
            </a:r>
            <a:r>
              <a:rPr sz="2500" spc="-10" dirty="0">
                <a:latin typeface="Arial"/>
                <a:cs typeface="Arial"/>
              </a:rPr>
              <a:t>olulised maavarad</a:t>
            </a:r>
            <a:endParaRPr sz="2500" dirty="0">
              <a:latin typeface="Arial"/>
              <a:cs typeface="Arial"/>
            </a:endParaRPr>
          </a:p>
        </p:txBody>
      </p:sp>
      <p:sp>
        <p:nvSpPr>
          <p:cNvPr id="10" name="object 5">
            <a:extLst>
              <a:ext uri="{FF2B5EF4-FFF2-40B4-BE49-F238E27FC236}">
                <a16:creationId xmlns:a16="http://schemas.microsoft.com/office/drawing/2014/main" id="{DC5E381E-A52C-AE0A-5A76-AA7B57084FBC}"/>
              </a:ext>
            </a:extLst>
          </p:cNvPr>
          <p:cNvSpPr txBox="1"/>
          <p:nvPr/>
        </p:nvSpPr>
        <p:spPr>
          <a:xfrm>
            <a:off x="4477360" y="2672969"/>
            <a:ext cx="3968679" cy="782265"/>
          </a:xfrm>
          <a:prstGeom prst="rect">
            <a:avLst/>
          </a:prstGeom>
        </p:spPr>
        <p:txBody>
          <a:bodyPr vert="horz" wrap="square" lIns="0" tIns="12700" rIns="0" bIns="0" rtlCol="0">
            <a:spAutoFit/>
          </a:bodyPr>
          <a:lstStyle/>
          <a:p>
            <a:pPr marL="12700" marR="5080">
              <a:lnSpc>
                <a:spcPct val="100000"/>
              </a:lnSpc>
              <a:spcBef>
                <a:spcPts val="100"/>
              </a:spcBef>
            </a:pPr>
            <a:r>
              <a:rPr sz="2500" b="1" dirty="0">
                <a:latin typeface="Arial"/>
                <a:cs typeface="Arial"/>
              </a:rPr>
              <a:t>See</a:t>
            </a:r>
            <a:r>
              <a:rPr sz="2500" b="1" spc="-45" dirty="0">
                <a:latin typeface="Arial"/>
                <a:cs typeface="Arial"/>
              </a:rPr>
              <a:t> </a:t>
            </a:r>
            <a:r>
              <a:rPr sz="2500" b="1" dirty="0">
                <a:latin typeface="Arial"/>
                <a:cs typeface="Arial"/>
              </a:rPr>
              <a:t>on</a:t>
            </a:r>
            <a:r>
              <a:rPr sz="2500" b="1" spc="-45" dirty="0">
                <a:latin typeface="Arial"/>
                <a:cs typeface="Arial"/>
              </a:rPr>
              <a:t> </a:t>
            </a:r>
            <a:r>
              <a:rPr sz="2500" b="1" dirty="0">
                <a:latin typeface="Arial"/>
                <a:cs typeface="Arial"/>
              </a:rPr>
              <a:t>mitmete</a:t>
            </a:r>
            <a:r>
              <a:rPr sz="2500" b="1" spc="-45" dirty="0">
                <a:latin typeface="Arial"/>
                <a:cs typeface="Arial"/>
              </a:rPr>
              <a:t> </a:t>
            </a:r>
            <a:r>
              <a:rPr sz="2500" b="1" spc="-10" dirty="0">
                <a:latin typeface="Arial"/>
                <a:cs typeface="Arial"/>
              </a:rPr>
              <a:t>jääaegade </a:t>
            </a:r>
            <a:r>
              <a:rPr sz="2500" b="1" dirty="0">
                <a:latin typeface="Arial"/>
                <a:cs typeface="Arial"/>
              </a:rPr>
              <a:t>ja</a:t>
            </a:r>
            <a:r>
              <a:rPr sz="2500" b="1" spc="-35" dirty="0">
                <a:latin typeface="Arial"/>
                <a:cs typeface="Arial"/>
              </a:rPr>
              <a:t> </a:t>
            </a:r>
            <a:r>
              <a:rPr sz="2500" b="1" dirty="0">
                <a:latin typeface="Arial"/>
                <a:cs typeface="Arial"/>
              </a:rPr>
              <a:t>jäävaheaegade</a:t>
            </a:r>
            <a:r>
              <a:rPr sz="2500" b="1" spc="-30" dirty="0">
                <a:latin typeface="Arial"/>
                <a:cs typeface="Arial"/>
              </a:rPr>
              <a:t> </a:t>
            </a:r>
            <a:r>
              <a:rPr sz="2500" b="1" spc="-10" dirty="0">
                <a:latin typeface="Arial"/>
                <a:cs typeface="Arial"/>
              </a:rPr>
              <a:t>periood</a:t>
            </a:r>
            <a:endParaRPr sz="2500" b="1" dirty="0">
              <a:latin typeface="Arial"/>
              <a:cs typeface="Arial"/>
            </a:endParaRPr>
          </a:p>
        </p:txBody>
      </p:sp>
      <p:sp>
        <p:nvSpPr>
          <p:cNvPr id="11" name="object 6">
            <a:extLst>
              <a:ext uri="{FF2B5EF4-FFF2-40B4-BE49-F238E27FC236}">
                <a16:creationId xmlns:a16="http://schemas.microsoft.com/office/drawing/2014/main" id="{2C35FB6C-A512-C8B8-F750-E3D277843F3D}"/>
              </a:ext>
            </a:extLst>
          </p:cNvPr>
          <p:cNvSpPr/>
          <p:nvPr/>
        </p:nvSpPr>
        <p:spPr>
          <a:xfrm>
            <a:off x="468002" y="1699527"/>
            <a:ext cx="2592070" cy="2592070"/>
          </a:xfrm>
          <a:custGeom>
            <a:avLst/>
            <a:gdLst/>
            <a:ahLst/>
            <a:cxnLst/>
            <a:rect l="l" t="t" r="r" b="b"/>
            <a:pathLst>
              <a:path w="2592070" h="2592070">
                <a:moveTo>
                  <a:pt x="1295996" y="0"/>
                </a:moveTo>
                <a:lnTo>
                  <a:pt x="1247410" y="893"/>
                </a:lnTo>
                <a:lnTo>
                  <a:pt x="1199275" y="3554"/>
                </a:lnTo>
                <a:lnTo>
                  <a:pt x="1151622" y="7951"/>
                </a:lnTo>
                <a:lnTo>
                  <a:pt x="1104483" y="14051"/>
                </a:lnTo>
                <a:lnTo>
                  <a:pt x="1057890" y="21825"/>
                </a:lnTo>
                <a:lnTo>
                  <a:pt x="1011874" y="31240"/>
                </a:lnTo>
                <a:lnTo>
                  <a:pt x="966465" y="42266"/>
                </a:lnTo>
                <a:lnTo>
                  <a:pt x="921695" y="54871"/>
                </a:lnTo>
                <a:lnTo>
                  <a:pt x="877597" y="69023"/>
                </a:lnTo>
                <a:lnTo>
                  <a:pt x="834200" y="84692"/>
                </a:lnTo>
                <a:lnTo>
                  <a:pt x="791536" y="101845"/>
                </a:lnTo>
                <a:lnTo>
                  <a:pt x="749637" y="120453"/>
                </a:lnTo>
                <a:lnTo>
                  <a:pt x="708534" y="140482"/>
                </a:lnTo>
                <a:lnTo>
                  <a:pt x="668258" y="161903"/>
                </a:lnTo>
                <a:lnTo>
                  <a:pt x="628840" y="184684"/>
                </a:lnTo>
                <a:lnTo>
                  <a:pt x="590313" y="208793"/>
                </a:lnTo>
                <a:lnTo>
                  <a:pt x="552706" y="234199"/>
                </a:lnTo>
                <a:lnTo>
                  <a:pt x="516052" y="260870"/>
                </a:lnTo>
                <a:lnTo>
                  <a:pt x="480382" y="288776"/>
                </a:lnTo>
                <a:lnTo>
                  <a:pt x="445727" y="317886"/>
                </a:lnTo>
                <a:lnTo>
                  <a:pt x="412119" y="348167"/>
                </a:lnTo>
                <a:lnTo>
                  <a:pt x="379588" y="379588"/>
                </a:lnTo>
                <a:lnTo>
                  <a:pt x="348167" y="412119"/>
                </a:lnTo>
                <a:lnTo>
                  <a:pt x="317886" y="445727"/>
                </a:lnTo>
                <a:lnTo>
                  <a:pt x="288776" y="480382"/>
                </a:lnTo>
                <a:lnTo>
                  <a:pt x="260870" y="516052"/>
                </a:lnTo>
                <a:lnTo>
                  <a:pt x="234199" y="552706"/>
                </a:lnTo>
                <a:lnTo>
                  <a:pt x="208793" y="590313"/>
                </a:lnTo>
                <a:lnTo>
                  <a:pt x="184684" y="628840"/>
                </a:lnTo>
                <a:lnTo>
                  <a:pt x="161903" y="668258"/>
                </a:lnTo>
                <a:lnTo>
                  <a:pt x="140482" y="708534"/>
                </a:lnTo>
                <a:lnTo>
                  <a:pt x="120453" y="749637"/>
                </a:lnTo>
                <a:lnTo>
                  <a:pt x="101845" y="791536"/>
                </a:lnTo>
                <a:lnTo>
                  <a:pt x="84692" y="834200"/>
                </a:lnTo>
                <a:lnTo>
                  <a:pt x="69023" y="877597"/>
                </a:lnTo>
                <a:lnTo>
                  <a:pt x="54871" y="921695"/>
                </a:lnTo>
                <a:lnTo>
                  <a:pt x="42266" y="966465"/>
                </a:lnTo>
                <a:lnTo>
                  <a:pt x="31240" y="1011874"/>
                </a:lnTo>
                <a:lnTo>
                  <a:pt x="21825" y="1057890"/>
                </a:lnTo>
                <a:lnTo>
                  <a:pt x="14051" y="1104483"/>
                </a:lnTo>
                <a:lnTo>
                  <a:pt x="7951" y="1151622"/>
                </a:lnTo>
                <a:lnTo>
                  <a:pt x="3554" y="1199275"/>
                </a:lnTo>
                <a:lnTo>
                  <a:pt x="893" y="1247410"/>
                </a:lnTo>
                <a:lnTo>
                  <a:pt x="0" y="1295996"/>
                </a:lnTo>
                <a:lnTo>
                  <a:pt x="893" y="1344583"/>
                </a:lnTo>
                <a:lnTo>
                  <a:pt x="3554" y="1392718"/>
                </a:lnTo>
                <a:lnTo>
                  <a:pt x="7951" y="1440371"/>
                </a:lnTo>
                <a:lnTo>
                  <a:pt x="14051" y="1487509"/>
                </a:lnTo>
                <a:lnTo>
                  <a:pt x="21825" y="1534103"/>
                </a:lnTo>
                <a:lnTo>
                  <a:pt x="31240" y="1580119"/>
                </a:lnTo>
                <a:lnTo>
                  <a:pt x="42266" y="1625528"/>
                </a:lnTo>
                <a:lnTo>
                  <a:pt x="54871" y="1670297"/>
                </a:lnTo>
                <a:lnTo>
                  <a:pt x="69023" y="1714396"/>
                </a:lnTo>
                <a:lnTo>
                  <a:pt x="84692" y="1757793"/>
                </a:lnTo>
                <a:lnTo>
                  <a:pt x="101845" y="1800457"/>
                </a:lnTo>
                <a:lnTo>
                  <a:pt x="120453" y="1842356"/>
                </a:lnTo>
                <a:lnTo>
                  <a:pt x="140482" y="1883459"/>
                </a:lnTo>
                <a:lnTo>
                  <a:pt x="161903" y="1923735"/>
                </a:lnTo>
                <a:lnTo>
                  <a:pt x="184684" y="1963153"/>
                </a:lnTo>
                <a:lnTo>
                  <a:pt x="208793" y="2001680"/>
                </a:lnTo>
                <a:lnTo>
                  <a:pt x="234199" y="2039287"/>
                </a:lnTo>
                <a:lnTo>
                  <a:pt x="260870" y="2075941"/>
                </a:lnTo>
                <a:lnTo>
                  <a:pt x="288776" y="2111611"/>
                </a:lnTo>
                <a:lnTo>
                  <a:pt x="317886" y="2146266"/>
                </a:lnTo>
                <a:lnTo>
                  <a:pt x="348167" y="2179874"/>
                </a:lnTo>
                <a:lnTo>
                  <a:pt x="379588" y="2212405"/>
                </a:lnTo>
                <a:lnTo>
                  <a:pt x="412119" y="2243826"/>
                </a:lnTo>
                <a:lnTo>
                  <a:pt x="445727" y="2274107"/>
                </a:lnTo>
                <a:lnTo>
                  <a:pt x="480382" y="2303216"/>
                </a:lnTo>
                <a:lnTo>
                  <a:pt x="516052" y="2331122"/>
                </a:lnTo>
                <a:lnTo>
                  <a:pt x="552706" y="2357794"/>
                </a:lnTo>
                <a:lnTo>
                  <a:pt x="590313" y="2383200"/>
                </a:lnTo>
                <a:lnTo>
                  <a:pt x="628840" y="2407309"/>
                </a:lnTo>
                <a:lnTo>
                  <a:pt x="668258" y="2430090"/>
                </a:lnTo>
                <a:lnTo>
                  <a:pt x="708534" y="2451510"/>
                </a:lnTo>
                <a:lnTo>
                  <a:pt x="749637" y="2471540"/>
                </a:lnTo>
                <a:lnTo>
                  <a:pt x="791536" y="2490147"/>
                </a:lnTo>
                <a:lnTo>
                  <a:pt x="834200" y="2507301"/>
                </a:lnTo>
                <a:lnTo>
                  <a:pt x="877597" y="2522970"/>
                </a:lnTo>
                <a:lnTo>
                  <a:pt x="921695" y="2537122"/>
                </a:lnTo>
                <a:lnTo>
                  <a:pt x="966465" y="2549727"/>
                </a:lnTo>
                <a:lnTo>
                  <a:pt x="1011874" y="2560752"/>
                </a:lnTo>
                <a:lnTo>
                  <a:pt x="1057890" y="2570168"/>
                </a:lnTo>
                <a:lnTo>
                  <a:pt x="1104483" y="2577941"/>
                </a:lnTo>
                <a:lnTo>
                  <a:pt x="1151622" y="2584042"/>
                </a:lnTo>
                <a:lnTo>
                  <a:pt x="1199275" y="2588439"/>
                </a:lnTo>
                <a:lnTo>
                  <a:pt x="1247410" y="2591099"/>
                </a:lnTo>
                <a:lnTo>
                  <a:pt x="1295996" y="2591993"/>
                </a:lnTo>
                <a:lnTo>
                  <a:pt x="1344583" y="2591099"/>
                </a:lnTo>
                <a:lnTo>
                  <a:pt x="1392718" y="2588439"/>
                </a:lnTo>
                <a:lnTo>
                  <a:pt x="1440371" y="2584042"/>
                </a:lnTo>
                <a:lnTo>
                  <a:pt x="1487509" y="2577941"/>
                </a:lnTo>
                <a:lnTo>
                  <a:pt x="1534103" y="2570168"/>
                </a:lnTo>
                <a:lnTo>
                  <a:pt x="1580119" y="2560752"/>
                </a:lnTo>
                <a:lnTo>
                  <a:pt x="1625528" y="2549727"/>
                </a:lnTo>
                <a:lnTo>
                  <a:pt x="1670297" y="2537122"/>
                </a:lnTo>
                <a:lnTo>
                  <a:pt x="1714396" y="2522970"/>
                </a:lnTo>
                <a:lnTo>
                  <a:pt x="1757793" y="2507301"/>
                </a:lnTo>
                <a:lnTo>
                  <a:pt x="1800457" y="2490147"/>
                </a:lnTo>
                <a:lnTo>
                  <a:pt x="1842356" y="2471540"/>
                </a:lnTo>
                <a:lnTo>
                  <a:pt x="1883459" y="2451510"/>
                </a:lnTo>
                <a:lnTo>
                  <a:pt x="1923735" y="2430090"/>
                </a:lnTo>
                <a:lnTo>
                  <a:pt x="1963153" y="2407309"/>
                </a:lnTo>
                <a:lnTo>
                  <a:pt x="2001680" y="2383200"/>
                </a:lnTo>
                <a:lnTo>
                  <a:pt x="2039287" y="2357794"/>
                </a:lnTo>
                <a:lnTo>
                  <a:pt x="2075941" y="2331122"/>
                </a:lnTo>
                <a:lnTo>
                  <a:pt x="2111611" y="2303216"/>
                </a:lnTo>
                <a:lnTo>
                  <a:pt x="2146266" y="2274107"/>
                </a:lnTo>
                <a:lnTo>
                  <a:pt x="2179874" y="2243826"/>
                </a:lnTo>
                <a:lnTo>
                  <a:pt x="2212405" y="2212405"/>
                </a:lnTo>
                <a:lnTo>
                  <a:pt x="2243826" y="2179874"/>
                </a:lnTo>
                <a:lnTo>
                  <a:pt x="2274107" y="2146266"/>
                </a:lnTo>
                <a:lnTo>
                  <a:pt x="2303216" y="2111611"/>
                </a:lnTo>
                <a:lnTo>
                  <a:pt x="2331122" y="2075941"/>
                </a:lnTo>
                <a:lnTo>
                  <a:pt x="2357794" y="2039287"/>
                </a:lnTo>
                <a:lnTo>
                  <a:pt x="2383200" y="2001680"/>
                </a:lnTo>
                <a:lnTo>
                  <a:pt x="2407309" y="1963153"/>
                </a:lnTo>
                <a:lnTo>
                  <a:pt x="2430090" y="1923735"/>
                </a:lnTo>
                <a:lnTo>
                  <a:pt x="2451510" y="1883459"/>
                </a:lnTo>
                <a:lnTo>
                  <a:pt x="2471540" y="1842356"/>
                </a:lnTo>
                <a:lnTo>
                  <a:pt x="2490147" y="1800457"/>
                </a:lnTo>
                <a:lnTo>
                  <a:pt x="2507301" y="1757793"/>
                </a:lnTo>
                <a:lnTo>
                  <a:pt x="2522970" y="1714396"/>
                </a:lnTo>
                <a:lnTo>
                  <a:pt x="2537122" y="1670297"/>
                </a:lnTo>
                <a:lnTo>
                  <a:pt x="2549727" y="1625528"/>
                </a:lnTo>
                <a:lnTo>
                  <a:pt x="2560752" y="1580119"/>
                </a:lnTo>
                <a:lnTo>
                  <a:pt x="2570168" y="1534103"/>
                </a:lnTo>
                <a:lnTo>
                  <a:pt x="2577941" y="1487509"/>
                </a:lnTo>
                <a:lnTo>
                  <a:pt x="2584042" y="1440371"/>
                </a:lnTo>
                <a:lnTo>
                  <a:pt x="2588439" y="1392718"/>
                </a:lnTo>
                <a:lnTo>
                  <a:pt x="2591099" y="1344583"/>
                </a:lnTo>
                <a:lnTo>
                  <a:pt x="2591993" y="1295996"/>
                </a:lnTo>
                <a:lnTo>
                  <a:pt x="2591099" y="1247410"/>
                </a:lnTo>
                <a:lnTo>
                  <a:pt x="2588439" y="1199275"/>
                </a:lnTo>
                <a:lnTo>
                  <a:pt x="2584042" y="1151622"/>
                </a:lnTo>
                <a:lnTo>
                  <a:pt x="2577941" y="1104483"/>
                </a:lnTo>
                <a:lnTo>
                  <a:pt x="2570168" y="1057890"/>
                </a:lnTo>
                <a:lnTo>
                  <a:pt x="2560752" y="1011874"/>
                </a:lnTo>
                <a:lnTo>
                  <a:pt x="2549727" y="966465"/>
                </a:lnTo>
                <a:lnTo>
                  <a:pt x="2537122" y="921695"/>
                </a:lnTo>
                <a:lnTo>
                  <a:pt x="2522970" y="877597"/>
                </a:lnTo>
                <a:lnTo>
                  <a:pt x="2507301" y="834200"/>
                </a:lnTo>
                <a:lnTo>
                  <a:pt x="2490147" y="791536"/>
                </a:lnTo>
                <a:lnTo>
                  <a:pt x="2471540" y="749637"/>
                </a:lnTo>
                <a:lnTo>
                  <a:pt x="2451510" y="708534"/>
                </a:lnTo>
                <a:lnTo>
                  <a:pt x="2430090" y="668258"/>
                </a:lnTo>
                <a:lnTo>
                  <a:pt x="2407309" y="628840"/>
                </a:lnTo>
                <a:lnTo>
                  <a:pt x="2383200" y="590313"/>
                </a:lnTo>
                <a:lnTo>
                  <a:pt x="2357794" y="552706"/>
                </a:lnTo>
                <a:lnTo>
                  <a:pt x="2331122" y="516052"/>
                </a:lnTo>
                <a:lnTo>
                  <a:pt x="2303216" y="480382"/>
                </a:lnTo>
                <a:lnTo>
                  <a:pt x="2274107" y="445727"/>
                </a:lnTo>
                <a:lnTo>
                  <a:pt x="2243826" y="412119"/>
                </a:lnTo>
                <a:lnTo>
                  <a:pt x="2212405" y="379588"/>
                </a:lnTo>
                <a:lnTo>
                  <a:pt x="2179874" y="348167"/>
                </a:lnTo>
                <a:lnTo>
                  <a:pt x="2146266" y="317886"/>
                </a:lnTo>
                <a:lnTo>
                  <a:pt x="2111611" y="288776"/>
                </a:lnTo>
                <a:lnTo>
                  <a:pt x="2075941" y="260870"/>
                </a:lnTo>
                <a:lnTo>
                  <a:pt x="2039287" y="234199"/>
                </a:lnTo>
                <a:lnTo>
                  <a:pt x="2001680" y="208793"/>
                </a:lnTo>
                <a:lnTo>
                  <a:pt x="1963153" y="184684"/>
                </a:lnTo>
                <a:lnTo>
                  <a:pt x="1923735" y="161903"/>
                </a:lnTo>
                <a:lnTo>
                  <a:pt x="1883459" y="140482"/>
                </a:lnTo>
                <a:lnTo>
                  <a:pt x="1842356" y="120453"/>
                </a:lnTo>
                <a:lnTo>
                  <a:pt x="1800457" y="101845"/>
                </a:lnTo>
                <a:lnTo>
                  <a:pt x="1757793" y="84692"/>
                </a:lnTo>
                <a:lnTo>
                  <a:pt x="1714396" y="69023"/>
                </a:lnTo>
                <a:lnTo>
                  <a:pt x="1670297" y="54871"/>
                </a:lnTo>
                <a:lnTo>
                  <a:pt x="1625528" y="42266"/>
                </a:lnTo>
                <a:lnTo>
                  <a:pt x="1580119" y="31240"/>
                </a:lnTo>
                <a:lnTo>
                  <a:pt x="1534103" y="21825"/>
                </a:lnTo>
                <a:lnTo>
                  <a:pt x="1487509" y="14051"/>
                </a:lnTo>
                <a:lnTo>
                  <a:pt x="1440371" y="7951"/>
                </a:lnTo>
                <a:lnTo>
                  <a:pt x="1392718" y="3554"/>
                </a:lnTo>
                <a:lnTo>
                  <a:pt x="1344583" y="893"/>
                </a:lnTo>
                <a:lnTo>
                  <a:pt x="1295996" y="0"/>
                </a:lnTo>
                <a:close/>
              </a:path>
            </a:pathLst>
          </a:custGeom>
          <a:solidFill>
            <a:schemeClr val="accent1">
              <a:lumMod val="60000"/>
              <a:lumOff val="40000"/>
            </a:schemeClr>
          </a:solidFill>
        </p:spPr>
        <p:txBody>
          <a:bodyPr wrap="square" lIns="0" tIns="0" rIns="0" bIns="0" rtlCol="0"/>
          <a:lstStyle/>
          <a:p>
            <a:endParaRPr/>
          </a:p>
        </p:txBody>
      </p:sp>
      <p:sp>
        <p:nvSpPr>
          <p:cNvPr id="12" name="object 7">
            <a:extLst>
              <a:ext uri="{FF2B5EF4-FFF2-40B4-BE49-F238E27FC236}">
                <a16:creationId xmlns:a16="http://schemas.microsoft.com/office/drawing/2014/main" id="{C1806287-44E4-9A58-496A-B4B3E9DEFC99}"/>
              </a:ext>
            </a:extLst>
          </p:cNvPr>
          <p:cNvSpPr txBox="1">
            <a:spLocks/>
          </p:cNvSpPr>
          <p:nvPr/>
        </p:nvSpPr>
        <p:spPr>
          <a:xfrm>
            <a:off x="699615" y="2499846"/>
            <a:ext cx="2200910" cy="1133644"/>
          </a:xfrm>
          <a:prstGeom prst="rect">
            <a:avLst/>
          </a:prstGeom>
          <a:noFill/>
          <a:ln>
            <a:noFill/>
          </a:ln>
        </p:spPr>
        <p:txBody>
          <a:bodyPr spcFirstLastPara="1" vert="horz" wrap="square" lIns="0" tIns="12700" rIns="0" bIns="0" rtlCol="0" anchor="ctr" anchorCtr="0">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12700" marR="5080">
              <a:spcBef>
                <a:spcPts val="100"/>
              </a:spcBef>
            </a:pPr>
            <a:r>
              <a:rPr lang="en-GB" sz="2400" b="1" spc="-45" dirty="0">
                <a:solidFill>
                  <a:schemeClr val="bg1"/>
                </a:solidFill>
                <a:latin typeface="+mn-lt"/>
              </a:rPr>
              <a:t>KVATERNAAR </a:t>
            </a:r>
            <a:r>
              <a:rPr lang="en-GB" sz="2400" b="1" dirty="0">
                <a:solidFill>
                  <a:schemeClr val="bg1"/>
                </a:solidFill>
                <a:latin typeface="+mn-lt"/>
              </a:rPr>
              <a:t>ON</a:t>
            </a:r>
            <a:r>
              <a:rPr lang="en-GB" sz="2400" b="1" spc="-5" dirty="0">
                <a:solidFill>
                  <a:schemeClr val="bg1"/>
                </a:solidFill>
                <a:latin typeface="+mn-lt"/>
              </a:rPr>
              <a:t> </a:t>
            </a:r>
            <a:r>
              <a:rPr lang="en-GB" sz="2400" b="1" spc="-10" dirty="0">
                <a:solidFill>
                  <a:schemeClr val="bg1"/>
                </a:solidFill>
                <a:latin typeface="+mn-lt"/>
              </a:rPr>
              <a:t>INIMESE </a:t>
            </a:r>
            <a:r>
              <a:rPr lang="en-GB" sz="2400" b="1" spc="-20" dirty="0">
                <a:solidFill>
                  <a:schemeClr val="bg1"/>
                </a:solidFill>
                <a:latin typeface="+mn-lt"/>
              </a:rPr>
              <a:t>AEG!</a:t>
            </a:r>
          </a:p>
        </p:txBody>
      </p:sp>
      <p:sp>
        <p:nvSpPr>
          <p:cNvPr id="13" name="object 8">
            <a:extLst>
              <a:ext uri="{FF2B5EF4-FFF2-40B4-BE49-F238E27FC236}">
                <a16:creationId xmlns:a16="http://schemas.microsoft.com/office/drawing/2014/main" id="{D5385A7A-7191-37B2-4364-35962DEA9A1F}"/>
              </a:ext>
            </a:extLst>
          </p:cNvPr>
          <p:cNvSpPr/>
          <p:nvPr/>
        </p:nvSpPr>
        <p:spPr>
          <a:xfrm>
            <a:off x="2836876" y="2498337"/>
            <a:ext cx="1382395" cy="1085850"/>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chemeClr val="bg2">
              <a:lumMod val="40000"/>
              <a:lumOff val="60000"/>
            </a:schemeClr>
          </a:solidFill>
        </p:spPr>
        <p:txBody>
          <a:bodyPr wrap="square" lIns="0" tIns="0" rIns="0" bIns="0" rtlCol="0"/>
          <a:lstStyle/>
          <a:p>
            <a:endParaRPr/>
          </a:p>
        </p:txBody>
      </p:sp>
      <p:sp>
        <p:nvSpPr>
          <p:cNvPr id="17" name="object 12">
            <a:extLst>
              <a:ext uri="{FF2B5EF4-FFF2-40B4-BE49-F238E27FC236}">
                <a16:creationId xmlns:a16="http://schemas.microsoft.com/office/drawing/2014/main" id="{7E596CC3-B3A2-4A89-5A1E-CFE4CC255C85}"/>
              </a:ext>
            </a:extLst>
          </p:cNvPr>
          <p:cNvSpPr/>
          <p:nvPr/>
        </p:nvSpPr>
        <p:spPr>
          <a:xfrm>
            <a:off x="4433863" y="2523731"/>
            <a:ext cx="4012176" cy="45719"/>
          </a:xfrm>
          <a:custGeom>
            <a:avLst/>
            <a:gdLst/>
            <a:ahLst/>
            <a:cxnLst/>
            <a:rect l="l" t="t" r="r" b="b"/>
            <a:pathLst>
              <a:path w="3906520">
                <a:moveTo>
                  <a:pt x="3905999" y="0"/>
                </a:moveTo>
                <a:lnTo>
                  <a:pt x="0" y="0"/>
                </a:lnTo>
              </a:path>
            </a:pathLst>
          </a:custGeom>
          <a:ln w="50800">
            <a:solidFill>
              <a:schemeClr val="bg2">
                <a:lumMod val="40000"/>
                <a:lumOff val="60000"/>
              </a:schemeClr>
            </a:solidFill>
          </a:ln>
        </p:spPr>
        <p:txBody>
          <a:bodyPr wrap="square" lIns="0" tIns="0" rIns="0" bIns="0" rtlCol="0"/>
          <a:lstStyle/>
          <a:p>
            <a:endParaRPr/>
          </a:p>
        </p:txBody>
      </p:sp>
      <p:sp>
        <p:nvSpPr>
          <p:cNvPr id="18" name="object 13">
            <a:extLst>
              <a:ext uri="{FF2B5EF4-FFF2-40B4-BE49-F238E27FC236}">
                <a16:creationId xmlns:a16="http://schemas.microsoft.com/office/drawing/2014/main" id="{F3BE719E-B5CA-C1BE-5317-72DA812133B3}"/>
              </a:ext>
            </a:extLst>
          </p:cNvPr>
          <p:cNvSpPr/>
          <p:nvPr/>
        </p:nvSpPr>
        <p:spPr>
          <a:xfrm flipV="1">
            <a:off x="4433863" y="3588365"/>
            <a:ext cx="4012176" cy="45719"/>
          </a:xfrm>
          <a:custGeom>
            <a:avLst/>
            <a:gdLst/>
            <a:ahLst/>
            <a:cxnLst/>
            <a:rect l="l" t="t" r="r" b="b"/>
            <a:pathLst>
              <a:path w="3906520">
                <a:moveTo>
                  <a:pt x="3905999" y="0"/>
                </a:moveTo>
                <a:lnTo>
                  <a:pt x="0" y="0"/>
                </a:lnTo>
              </a:path>
            </a:pathLst>
          </a:custGeom>
          <a:ln w="50800">
            <a:solidFill>
              <a:schemeClr val="bg2">
                <a:lumMod val="40000"/>
                <a:lumOff val="60000"/>
              </a:schemeClr>
            </a:solidFill>
          </a:ln>
        </p:spPr>
        <p:txBody>
          <a:bodyPr wrap="square" lIns="0" tIns="0" rIns="0" bIns="0" rtlCol="0"/>
          <a:lstStyle/>
          <a:p>
            <a:endParaRPr/>
          </a:p>
        </p:txBody>
      </p:sp>
      <p:sp>
        <p:nvSpPr>
          <p:cNvPr id="20" name="object 8">
            <a:extLst>
              <a:ext uri="{FF2B5EF4-FFF2-40B4-BE49-F238E27FC236}">
                <a16:creationId xmlns:a16="http://schemas.microsoft.com/office/drawing/2014/main" id="{A95E8FFA-C55E-0CA3-6F3F-1D248807B357}"/>
              </a:ext>
            </a:extLst>
          </p:cNvPr>
          <p:cNvSpPr/>
          <p:nvPr/>
        </p:nvSpPr>
        <p:spPr>
          <a:xfrm>
            <a:off x="594320" y="4767363"/>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chemeClr val="bg2">
              <a:lumMod val="40000"/>
              <a:lumOff val="60000"/>
            </a:schemeClr>
          </a:solidFill>
          <a:ln w="25400">
            <a:solidFill>
              <a:schemeClr val="bg2">
                <a:lumMod val="40000"/>
                <a:lumOff val="60000"/>
              </a:schemeClr>
            </a:solidFill>
          </a:ln>
        </p:spPr>
        <p:txBody>
          <a:bodyPr wrap="square" lIns="0" tIns="0" rIns="0" bIns="0" rtlCol="0"/>
          <a:lstStyle/>
          <a:p>
            <a:endParaRPr/>
          </a:p>
        </p:txBody>
      </p:sp>
      <p:sp>
        <p:nvSpPr>
          <p:cNvPr id="24" name="object 8">
            <a:extLst>
              <a:ext uri="{FF2B5EF4-FFF2-40B4-BE49-F238E27FC236}">
                <a16:creationId xmlns:a16="http://schemas.microsoft.com/office/drawing/2014/main" id="{BD5CC948-2A8A-9032-FFF1-45E60F405AA5}"/>
              </a:ext>
            </a:extLst>
          </p:cNvPr>
          <p:cNvSpPr/>
          <p:nvPr/>
        </p:nvSpPr>
        <p:spPr>
          <a:xfrm>
            <a:off x="2979606" y="4766953"/>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chemeClr val="bg2">
              <a:lumMod val="40000"/>
              <a:lumOff val="60000"/>
            </a:schemeClr>
          </a:solidFill>
          <a:ln w="25400">
            <a:solidFill>
              <a:schemeClr val="bg2">
                <a:lumMod val="40000"/>
                <a:lumOff val="60000"/>
              </a:schemeClr>
            </a:solidFill>
          </a:ln>
        </p:spPr>
        <p:txBody>
          <a:bodyPr wrap="square" lIns="0" tIns="0" rIns="0" bIns="0" rtlCol="0"/>
          <a:lstStyle/>
          <a:p>
            <a:endParaRPr/>
          </a:p>
        </p:txBody>
      </p:sp>
      <p:sp>
        <p:nvSpPr>
          <p:cNvPr id="26" name="object 8">
            <a:extLst>
              <a:ext uri="{FF2B5EF4-FFF2-40B4-BE49-F238E27FC236}">
                <a16:creationId xmlns:a16="http://schemas.microsoft.com/office/drawing/2014/main" id="{AAC295AC-9A66-B095-8829-8C601CC98BA0}"/>
              </a:ext>
            </a:extLst>
          </p:cNvPr>
          <p:cNvSpPr/>
          <p:nvPr/>
        </p:nvSpPr>
        <p:spPr>
          <a:xfrm>
            <a:off x="6055935" y="4761559"/>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chemeClr val="bg2">
              <a:lumMod val="40000"/>
              <a:lumOff val="60000"/>
            </a:schemeClr>
          </a:solidFill>
          <a:ln w="25400">
            <a:solidFill>
              <a:schemeClr val="bg2">
                <a:lumMod val="40000"/>
                <a:lumOff val="60000"/>
              </a:schemeClr>
            </a:solidFill>
          </a:ln>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0"/>
        <p:cNvGrpSpPr/>
        <p:nvPr/>
      </p:nvGrpSpPr>
      <p:grpSpPr>
        <a:xfrm>
          <a:off x="0" y="0"/>
          <a:ext cx="0" cy="0"/>
          <a:chOff x="0" y="0"/>
          <a:chExt cx="0" cy="0"/>
        </a:xfrm>
      </p:grpSpPr>
      <p:pic>
        <p:nvPicPr>
          <p:cNvPr id="5" name="Picture 4" descr="A close-up of icebergs with Perito Moreno Glacier in the background&#10;&#10;AI-generated content may be incorrect.">
            <a:extLst>
              <a:ext uri="{FF2B5EF4-FFF2-40B4-BE49-F238E27FC236}">
                <a16:creationId xmlns:a16="http://schemas.microsoft.com/office/drawing/2014/main" id="{84E635E1-2F78-29C4-928B-0817048B51B8}"/>
              </a:ext>
            </a:extLst>
          </p:cNvPr>
          <p:cNvPicPr>
            <a:picLocks noChangeAspect="1"/>
          </p:cNvPicPr>
          <p:nvPr/>
        </p:nvPicPr>
        <p:blipFill>
          <a:blip r:embed="rId3"/>
          <a:stretch>
            <a:fillRect/>
          </a:stretch>
        </p:blipFill>
        <p:spPr>
          <a:xfrm>
            <a:off x="0" y="0"/>
            <a:ext cx="9144000" cy="6858000"/>
          </a:xfrm>
          <a:prstGeom prst="rect">
            <a:avLst/>
          </a:prstGeom>
        </p:spPr>
      </p:pic>
      <p:sp>
        <p:nvSpPr>
          <p:cNvPr id="18" name="Oval 17">
            <a:extLst>
              <a:ext uri="{FF2B5EF4-FFF2-40B4-BE49-F238E27FC236}">
                <a16:creationId xmlns:a16="http://schemas.microsoft.com/office/drawing/2014/main" id="{B00E67A6-2278-6F60-5196-6536C41C2064}"/>
              </a:ext>
            </a:extLst>
          </p:cNvPr>
          <p:cNvSpPr/>
          <p:nvPr/>
        </p:nvSpPr>
        <p:spPr>
          <a:xfrm>
            <a:off x="552507" y="2198436"/>
            <a:ext cx="3650792" cy="365079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33C7A34-EF32-C76E-AE3A-E5C994E3D6FF}"/>
              </a:ext>
            </a:extLst>
          </p:cNvPr>
          <p:cNvSpPr/>
          <p:nvPr/>
        </p:nvSpPr>
        <p:spPr>
          <a:xfrm>
            <a:off x="0" y="-12391"/>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FB90DF7-346B-F2C0-9158-81DA6BCB0D6E}"/>
              </a:ext>
            </a:extLst>
          </p:cNvPr>
          <p:cNvSpPr/>
          <p:nvPr/>
        </p:nvSpPr>
        <p:spPr>
          <a:xfrm>
            <a:off x="4848117" y="2198436"/>
            <a:ext cx="3650792" cy="365079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Google Shape;102;p2"/>
          <p:cNvSpPr txBox="1">
            <a:spLocks noGrp="1"/>
          </p:cNvSpPr>
          <p:nvPr>
            <p:ph type="body" idx="1"/>
          </p:nvPr>
        </p:nvSpPr>
        <p:spPr>
          <a:xfrm>
            <a:off x="4985725" y="3005716"/>
            <a:ext cx="3375577" cy="2697476"/>
          </a:xfrm>
          <a:prstGeom prst="rect">
            <a:avLst/>
          </a:prstGeom>
          <a:noFill/>
          <a:ln>
            <a:noFill/>
          </a:ln>
        </p:spPr>
        <p:txBody>
          <a:bodyPr spcFirstLastPara="1" wrap="square" lIns="91425" tIns="45700" rIns="91425" bIns="45700" anchor="t" anchorCtr="0">
            <a:normAutofit/>
          </a:bodyPr>
          <a:lstStyle/>
          <a:p>
            <a:pPr marL="0" indent="0" algn="ctr">
              <a:spcBef>
                <a:spcPts val="640"/>
              </a:spcBef>
              <a:buSzPts val="3200"/>
              <a:buNone/>
            </a:pPr>
            <a:r>
              <a:rPr lang="fi-FI" sz="2500" dirty="0" err="1">
                <a:latin typeface="+mn-lt"/>
              </a:rPr>
              <a:t>Iseloomulikud</a:t>
            </a:r>
            <a:r>
              <a:rPr lang="fi-FI" sz="2500" dirty="0">
                <a:latin typeface="+mn-lt"/>
              </a:rPr>
              <a:t>: </a:t>
            </a:r>
            <a:r>
              <a:rPr lang="fi-FI" sz="2500" b="1" dirty="0" err="1">
                <a:solidFill>
                  <a:schemeClr val="bg2">
                    <a:lumMod val="60000"/>
                    <a:lumOff val="40000"/>
                  </a:schemeClr>
                </a:solidFill>
                <a:latin typeface="+mn-lt"/>
              </a:rPr>
              <a:t>korduvad</a:t>
            </a:r>
            <a:r>
              <a:rPr lang="fi-FI" sz="2500" b="1" dirty="0">
                <a:solidFill>
                  <a:schemeClr val="bg2">
                    <a:lumMod val="60000"/>
                    <a:lumOff val="40000"/>
                  </a:schemeClr>
                </a:solidFill>
                <a:latin typeface="+mn-lt"/>
              </a:rPr>
              <a:t> </a:t>
            </a:r>
            <a:r>
              <a:rPr lang="fi-FI" sz="2500" b="1" dirty="0" err="1">
                <a:solidFill>
                  <a:schemeClr val="bg2">
                    <a:lumMod val="60000"/>
                    <a:lumOff val="40000"/>
                  </a:schemeClr>
                </a:solidFill>
                <a:latin typeface="+mn-lt"/>
              </a:rPr>
              <a:t>jäätumised</a:t>
            </a:r>
            <a:r>
              <a:rPr lang="fi-FI" sz="2500" b="1" dirty="0">
                <a:solidFill>
                  <a:schemeClr val="bg2">
                    <a:lumMod val="60000"/>
                    <a:lumOff val="40000"/>
                  </a:schemeClr>
                </a:solidFill>
                <a:latin typeface="+mn-lt"/>
              </a:rPr>
              <a:t> </a:t>
            </a:r>
            <a:r>
              <a:rPr lang="fi-FI" sz="2500" dirty="0">
                <a:latin typeface="+mn-lt"/>
              </a:rPr>
              <a:t>(</a:t>
            </a:r>
            <a:r>
              <a:rPr lang="fi-FI" sz="2500" dirty="0" err="1">
                <a:latin typeface="+mn-lt"/>
              </a:rPr>
              <a:t>glatsiaalid</a:t>
            </a:r>
            <a:r>
              <a:rPr lang="fi-FI" sz="2500" dirty="0">
                <a:latin typeface="+mn-lt"/>
              </a:rPr>
              <a:t>) ja </a:t>
            </a:r>
            <a:r>
              <a:rPr lang="fi-FI" sz="2500" b="1" dirty="0" err="1">
                <a:solidFill>
                  <a:schemeClr val="bg2">
                    <a:lumMod val="60000"/>
                    <a:lumOff val="40000"/>
                  </a:schemeClr>
                </a:solidFill>
                <a:latin typeface="+mn-lt"/>
              </a:rPr>
              <a:t>jäävaheajad</a:t>
            </a:r>
            <a:r>
              <a:rPr lang="fi-FI" sz="2500" dirty="0">
                <a:latin typeface="+mn-lt"/>
              </a:rPr>
              <a:t> (</a:t>
            </a:r>
            <a:r>
              <a:rPr lang="fi-FI" sz="2500" dirty="0" err="1">
                <a:latin typeface="+mn-lt"/>
              </a:rPr>
              <a:t>interglatsiaalid</a:t>
            </a:r>
            <a:r>
              <a:rPr lang="fi-FI" sz="2500" dirty="0">
                <a:latin typeface="+mn-lt"/>
              </a:rPr>
              <a:t>)</a:t>
            </a:r>
            <a:endParaRPr sz="2500" dirty="0">
              <a:latin typeface="+mn-lt"/>
            </a:endParaRPr>
          </a:p>
        </p:txBody>
      </p:sp>
      <p:sp>
        <p:nvSpPr>
          <p:cNvPr id="6" name="TextBox 5">
            <a:extLst>
              <a:ext uri="{FF2B5EF4-FFF2-40B4-BE49-F238E27FC236}">
                <a16:creationId xmlns:a16="http://schemas.microsoft.com/office/drawing/2014/main" id="{AEAB2B75-516E-207E-1EF6-DF5B7383BCC4}"/>
              </a:ext>
            </a:extLst>
          </p:cNvPr>
          <p:cNvSpPr txBox="1"/>
          <p:nvPr/>
        </p:nvSpPr>
        <p:spPr>
          <a:xfrm>
            <a:off x="6338170" y="6642556"/>
            <a:ext cx="2805830" cy="215444"/>
          </a:xfrm>
          <a:prstGeom prst="rect">
            <a:avLst/>
          </a:prstGeom>
          <a:noFill/>
        </p:spPr>
        <p:txBody>
          <a:bodyPr wrap="square" rtlCol="0">
            <a:spAutoFit/>
          </a:bodyPr>
          <a:lstStyle/>
          <a:p>
            <a:pPr algn="r"/>
            <a:r>
              <a:rPr lang="en-GB" sz="800" dirty="0">
                <a:solidFill>
                  <a:schemeClr val="bg1"/>
                </a:solidFill>
              </a:rPr>
              <a:t>Foto: Bill Green/Flickr (CC BY-NC 2.0)</a:t>
            </a:r>
            <a:endParaRPr lang="en-US" sz="800" dirty="0">
              <a:solidFill>
                <a:schemeClr val="bg1"/>
              </a:solidFill>
            </a:endParaRPr>
          </a:p>
        </p:txBody>
      </p:sp>
      <p:sp>
        <p:nvSpPr>
          <p:cNvPr id="7" name="TextBox 6">
            <a:extLst>
              <a:ext uri="{FF2B5EF4-FFF2-40B4-BE49-F238E27FC236}">
                <a16:creationId xmlns:a16="http://schemas.microsoft.com/office/drawing/2014/main" id="{1E87DD3D-395F-CC63-C464-2A67958F2733}"/>
              </a:ext>
            </a:extLst>
          </p:cNvPr>
          <p:cNvSpPr txBox="1"/>
          <p:nvPr/>
        </p:nvSpPr>
        <p:spPr>
          <a:xfrm>
            <a:off x="804321" y="3005716"/>
            <a:ext cx="3147164" cy="2400657"/>
          </a:xfrm>
          <a:prstGeom prst="rect">
            <a:avLst/>
          </a:prstGeom>
          <a:noFill/>
        </p:spPr>
        <p:txBody>
          <a:bodyPr wrap="square" rtlCol="0">
            <a:spAutoFit/>
          </a:bodyPr>
          <a:lstStyle/>
          <a:p>
            <a:pPr algn="ctr"/>
            <a:r>
              <a:rPr lang="fi-FI" sz="2500" dirty="0" err="1">
                <a:latin typeface="+mn-lt"/>
              </a:rPr>
              <a:t>Algas</a:t>
            </a:r>
            <a:r>
              <a:rPr lang="fi-FI" sz="2500" dirty="0">
                <a:latin typeface="+mn-lt"/>
              </a:rPr>
              <a:t> </a:t>
            </a:r>
            <a:r>
              <a:rPr lang="fi-FI" sz="2500" dirty="0" err="1">
                <a:latin typeface="+mn-lt"/>
              </a:rPr>
              <a:t>umbes</a:t>
            </a:r>
            <a:br>
              <a:rPr lang="fi-FI" sz="2500" dirty="0">
                <a:latin typeface="+mn-lt"/>
              </a:rPr>
            </a:br>
            <a:r>
              <a:rPr lang="fi-FI" sz="2500" b="1" dirty="0">
                <a:solidFill>
                  <a:schemeClr val="bg2">
                    <a:lumMod val="60000"/>
                    <a:lumOff val="40000"/>
                  </a:schemeClr>
                </a:solidFill>
                <a:latin typeface="+mn-lt"/>
              </a:rPr>
              <a:t>2,58 </a:t>
            </a:r>
            <a:r>
              <a:rPr lang="fi-FI" sz="2500" b="1" dirty="0" err="1">
                <a:solidFill>
                  <a:schemeClr val="bg2">
                    <a:lumMod val="60000"/>
                    <a:lumOff val="40000"/>
                  </a:schemeClr>
                </a:solidFill>
                <a:latin typeface="+mn-lt"/>
              </a:rPr>
              <a:t>miljonit</a:t>
            </a:r>
            <a:br>
              <a:rPr lang="fi-FI" sz="2500" dirty="0">
                <a:latin typeface="+mn-lt"/>
              </a:rPr>
            </a:br>
            <a:r>
              <a:rPr lang="fi-FI" sz="2500" dirty="0" err="1">
                <a:latin typeface="+mn-lt"/>
              </a:rPr>
              <a:t>aastat</a:t>
            </a:r>
            <a:r>
              <a:rPr lang="fi-FI" sz="2500" dirty="0">
                <a:latin typeface="+mn-lt"/>
              </a:rPr>
              <a:t> </a:t>
            </a:r>
            <a:r>
              <a:rPr lang="fi-FI" sz="2500" dirty="0" err="1">
                <a:latin typeface="+mn-lt"/>
              </a:rPr>
              <a:t>tagasi</a:t>
            </a:r>
            <a:r>
              <a:rPr lang="fi-FI" sz="2500" dirty="0">
                <a:latin typeface="+mn-lt"/>
              </a:rPr>
              <a:t> </a:t>
            </a:r>
            <a:br>
              <a:rPr lang="fi-FI" sz="2500" dirty="0">
                <a:latin typeface="+mn-lt"/>
              </a:rPr>
            </a:br>
            <a:r>
              <a:rPr lang="fi-FI" sz="2500" dirty="0">
                <a:latin typeface="+mn-lt"/>
              </a:rPr>
              <a:t>ja </a:t>
            </a:r>
            <a:r>
              <a:rPr lang="fi-FI" sz="2500" dirty="0" err="1">
                <a:latin typeface="+mn-lt"/>
              </a:rPr>
              <a:t>kestab</a:t>
            </a:r>
            <a:r>
              <a:rPr lang="fi-FI" sz="2500" dirty="0">
                <a:latin typeface="+mn-lt"/>
              </a:rPr>
              <a:t> </a:t>
            </a:r>
            <a:r>
              <a:rPr lang="fi-FI" sz="2500" dirty="0" err="1">
                <a:latin typeface="+mn-lt"/>
              </a:rPr>
              <a:t>tänapäevani</a:t>
            </a:r>
            <a:endParaRPr lang="fi-FI" sz="2500" dirty="0">
              <a:latin typeface="+mn-lt"/>
            </a:endParaRPr>
          </a:p>
          <a:p>
            <a:pPr algn="ctr"/>
            <a:endParaRPr lang="en-US" sz="2500" dirty="0">
              <a:latin typeface="+mn-lt"/>
            </a:endParaRPr>
          </a:p>
        </p:txBody>
      </p:sp>
      <p:sp>
        <p:nvSpPr>
          <p:cNvPr id="10" name="Google Shape;95;p10">
            <a:extLst>
              <a:ext uri="{FF2B5EF4-FFF2-40B4-BE49-F238E27FC236}">
                <a16:creationId xmlns:a16="http://schemas.microsoft.com/office/drawing/2014/main" id="{AF96A2FE-51E3-F9A0-5C5A-0CAF07A8E574}"/>
              </a:ext>
            </a:extLst>
          </p:cNvPr>
          <p:cNvSpPr txBox="1">
            <a:spLocks/>
          </p:cNvSpPr>
          <p:nvPr/>
        </p:nvSpPr>
        <p:spPr>
          <a:xfrm>
            <a:off x="457200" y="0"/>
            <a:ext cx="8229600" cy="140511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buSzPts val="4400"/>
            </a:pPr>
            <a:r>
              <a:rPr lang="fi-FI" sz="4000" b="1" dirty="0" err="1">
                <a:solidFill>
                  <a:schemeClr val="bg1"/>
                </a:solidFill>
                <a:latin typeface="+mj-lt"/>
              </a:rPr>
              <a:t>Mis</a:t>
            </a:r>
            <a:r>
              <a:rPr lang="fi-FI" sz="4000" b="1" dirty="0">
                <a:solidFill>
                  <a:schemeClr val="bg1"/>
                </a:solidFill>
                <a:latin typeface="+mj-lt"/>
              </a:rPr>
              <a:t> on </a:t>
            </a:r>
            <a:r>
              <a:rPr lang="fi-FI" sz="4000" b="1" dirty="0" err="1">
                <a:solidFill>
                  <a:schemeClr val="bg1"/>
                </a:solidFill>
                <a:latin typeface="+mj-lt"/>
              </a:rPr>
              <a:t>Kvaternaari</a:t>
            </a:r>
            <a:r>
              <a:rPr lang="fi-FI" sz="4000" b="1" dirty="0">
                <a:solidFill>
                  <a:schemeClr val="bg1"/>
                </a:solidFill>
                <a:latin typeface="+mj-lt"/>
              </a:rPr>
              <a:t> </a:t>
            </a:r>
            <a:r>
              <a:rPr lang="fi-FI" sz="4000" b="1" dirty="0" err="1">
                <a:solidFill>
                  <a:schemeClr val="bg1"/>
                </a:solidFill>
                <a:latin typeface="+mj-lt"/>
              </a:rPr>
              <a:t>ajastu</a:t>
            </a:r>
            <a:r>
              <a:rPr lang="fi-FI" sz="4000" b="1" dirty="0">
                <a:solidFill>
                  <a:schemeClr val="bg1"/>
                </a:solidFill>
                <a:latin typeface="+mj-lt"/>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2F1"/>
        </a:solidFill>
        <a:effectLst/>
      </p:bgPr>
    </p:bg>
    <p:spTree>
      <p:nvGrpSpPr>
        <p:cNvPr id="1" name="Shape 106"/>
        <p:cNvGrpSpPr/>
        <p:nvPr/>
      </p:nvGrpSpPr>
      <p:grpSpPr>
        <a:xfrm>
          <a:off x="0" y="0"/>
          <a:ext cx="0" cy="0"/>
          <a:chOff x="0" y="0"/>
          <a:chExt cx="0" cy="0"/>
        </a:xfrm>
      </p:grpSpPr>
      <p:sp>
        <p:nvSpPr>
          <p:cNvPr id="2" name="Rectangle 1">
            <a:extLst>
              <a:ext uri="{FF2B5EF4-FFF2-40B4-BE49-F238E27FC236}">
                <a16:creationId xmlns:a16="http://schemas.microsoft.com/office/drawing/2014/main" id="{06AB0202-783E-5B84-8715-CF3E0CBE01CD}"/>
              </a:ext>
            </a:extLst>
          </p:cNvPr>
          <p:cNvSpPr/>
          <p:nvPr/>
        </p:nvSpPr>
        <p:spPr>
          <a:xfrm>
            <a:off x="0" y="-12391"/>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Google Shape;107;p7"/>
          <p:cNvSpPr txBox="1">
            <a:spLocks noGrp="1"/>
          </p:cNvSpPr>
          <p:nvPr>
            <p:ph type="title"/>
          </p:nvPr>
        </p:nvSpPr>
        <p:spPr>
          <a:xfrm>
            <a:off x="457200" y="0"/>
            <a:ext cx="8229600" cy="1417637"/>
          </a:xfrm>
          <a:prstGeom prst="rect">
            <a:avLst/>
          </a:prstGeom>
          <a:noFill/>
          <a:ln>
            <a:noFill/>
          </a:ln>
        </p:spPr>
        <p:txBody>
          <a:bodyPr spcFirstLastPara="1" wrap="square" lIns="91425" tIns="45700" rIns="91425" bIns="45700" anchor="ctr" anchorCtr="0">
            <a:normAutofit fontScale="90000"/>
          </a:bodyPr>
          <a:lstStyle/>
          <a:p>
            <a:pPr algn="l">
              <a:buSzPts val="4400"/>
            </a:pPr>
            <a:r>
              <a:rPr lang="fi-FI" b="1" dirty="0" err="1">
                <a:solidFill>
                  <a:schemeClr val="bg1"/>
                </a:solidFill>
                <a:latin typeface="+mj-lt"/>
              </a:rPr>
              <a:t>Kvaternaari</a:t>
            </a:r>
            <a:r>
              <a:rPr lang="fi-FI" b="1" dirty="0">
                <a:solidFill>
                  <a:schemeClr val="bg1"/>
                </a:solidFill>
                <a:latin typeface="+mj-lt"/>
              </a:rPr>
              <a:t> </a:t>
            </a:r>
            <a:r>
              <a:rPr lang="fi-FI" b="1" dirty="0" err="1">
                <a:solidFill>
                  <a:schemeClr val="bg1"/>
                </a:solidFill>
                <a:latin typeface="+mj-lt"/>
              </a:rPr>
              <a:t>ajastu</a:t>
            </a:r>
            <a:r>
              <a:rPr lang="fi-FI" b="1" dirty="0">
                <a:solidFill>
                  <a:schemeClr val="bg1"/>
                </a:solidFill>
                <a:latin typeface="+mj-lt"/>
              </a:rPr>
              <a:t> </a:t>
            </a:r>
            <a:r>
              <a:rPr lang="fi-FI" b="1" dirty="0" err="1">
                <a:solidFill>
                  <a:schemeClr val="bg1"/>
                </a:solidFill>
                <a:latin typeface="+mj-lt"/>
              </a:rPr>
              <a:t>jagunemine</a:t>
            </a:r>
            <a:r>
              <a:rPr lang="fi-FI" b="1" dirty="0">
                <a:solidFill>
                  <a:schemeClr val="bg1"/>
                </a:solidFill>
                <a:latin typeface="+mj-lt"/>
              </a:rPr>
              <a:t>:</a:t>
            </a:r>
            <a:br>
              <a:rPr lang="fi-FI" dirty="0">
                <a:solidFill>
                  <a:schemeClr val="bg1"/>
                </a:solidFill>
                <a:latin typeface="+mj-lt"/>
              </a:rPr>
            </a:br>
            <a:r>
              <a:rPr lang="fi-FI" sz="2000" dirty="0">
                <a:solidFill>
                  <a:schemeClr val="bg1"/>
                </a:solidFill>
                <a:latin typeface="+mj-lt"/>
              </a:rPr>
              <a:t>Eesti </a:t>
            </a:r>
            <a:r>
              <a:rPr lang="fi-FI" sz="2000" dirty="0" err="1">
                <a:solidFill>
                  <a:schemeClr val="bg1"/>
                </a:solidFill>
                <a:latin typeface="+mj-lt"/>
              </a:rPr>
              <a:t>Stratigraafia</a:t>
            </a:r>
            <a:r>
              <a:rPr lang="fi-FI" sz="2000" dirty="0">
                <a:solidFill>
                  <a:schemeClr val="bg1"/>
                </a:solidFill>
                <a:latin typeface="+mj-lt"/>
              </a:rPr>
              <a:t> </a:t>
            </a:r>
            <a:r>
              <a:rPr lang="fi-FI" sz="2000" dirty="0" err="1">
                <a:solidFill>
                  <a:schemeClr val="bg1"/>
                </a:solidFill>
                <a:latin typeface="+mj-lt"/>
              </a:rPr>
              <a:t>komisjon</a:t>
            </a:r>
            <a:endParaRPr dirty="0">
              <a:solidFill>
                <a:schemeClr val="bg1"/>
              </a:solidFill>
              <a:latin typeface="+mj-lt"/>
            </a:endParaRPr>
          </a:p>
        </p:txBody>
      </p:sp>
      <p:sp>
        <p:nvSpPr>
          <p:cNvPr id="10" name="TextBox 9">
            <a:extLst>
              <a:ext uri="{FF2B5EF4-FFF2-40B4-BE49-F238E27FC236}">
                <a16:creationId xmlns:a16="http://schemas.microsoft.com/office/drawing/2014/main" id="{1BF60412-1AF8-8342-0109-FF10B50188E1}"/>
              </a:ext>
            </a:extLst>
          </p:cNvPr>
          <p:cNvSpPr txBox="1"/>
          <p:nvPr/>
        </p:nvSpPr>
        <p:spPr>
          <a:xfrm>
            <a:off x="497304" y="1745107"/>
            <a:ext cx="3713748" cy="400110"/>
          </a:xfrm>
          <a:prstGeom prst="rect">
            <a:avLst/>
          </a:prstGeom>
          <a:noFill/>
        </p:spPr>
        <p:txBody>
          <a:bodyPr wrap="square" rtlCol="0">
            <a:spAutoFit/>
          </a:bodyPr>
          <a:lstStyle/>
          <a:p>
            <a:pPr>
              <a:spcBef>
                <a:spcPts val="640"/>
              </a:spcBef>
            </a:pPr>
            <a:r>
              <a:rPr lang="fi-FI" sz="2000" b="1" dirty="0" err="1">
                <a:solidFill>
                  <a:schemeClr val="dk1"/>
                </a:solidFill>
                <a:ea typeface="Calibri"/>
                <a:cs typeface="Calibri"/>
                <a:sym typeface="Calibri"/>
              </a:rPr>
              <a:t>Jaguneb</a:t>
            </a:r>
            <a:r>
              <a:rPr lang="fi-FI" sz="2000" b="1" dirty="0">
                <a:solidFill>
                  <a:schemeClr val="dk1"/>
                </a:solidFill>
                <a:ea typeface="Calibri"/>
                <a:cs typeface="Calibri"/>
                <a:sym typeface="Calibri"/>
              </a:rPr>
              <a:t> </a:t>
            </a:r>
            <a:r>
              <a:rPr lang="fi-FI" sz="2000" b="1" dirty="0" err="1">
                <a:solidFill>
                  <a:schemeClr val="dk1"/>
                </a:solidFill>
                <a:ea typeface="Calibri"/>
                <a:cs typeface="Calibri"/>
                <a:sym typeface="Calibri"/>
              </a:rPr>
              <a:t>kaheks</a:t>
            </a:r>
            <a:r>
              <a:rPr lang="fi-FI" sz="2000" b="1" dirty="0">
                <a:solidFill>
                  <a:schemeClr val="dk1"/>
                </a:solidFill>
                <a:ea typeface="Calibri"/>
                <a:cs typeface="Calibri"/>
                <a:sym typeface="Calibri"/>
              </a:rPr>
              <a:t> </a:t>
            </a:r>
            <a:r>
              <a:rPr lang="fi-FI" sz="2000" b="1" dirty="0" err="1">
                <a:solidFill>
                  <a:schemeClr val="dk1"/>
                </a:solidFill>
                <a:ea typeface="Calibri"/>
                <a:cs typeface="Calibri"/>
                <a:sym typeface="Calibri"/>
              </a:rPr>
              <a:t>epohhiks</a:t>
            </a:r>
            <a:endParaRPr lang="fi-FI" sz="2000" b="1" dirty="0"/>
          </a:p>
        </p:txBody>
      </p:sp>
      <p:graphicFrame>
        <p:nvGraphicFramePr>
          <p:cNvPr id="11" name="object 2">
            <a:extLst>
              <a:ext uri="{FF2B5EF4-FFF2-40B4-BE49-F238E27FC236}">
                <a16:creationId xmlns:a16="http://schemas.microsoft.com/office/drawing/2014/main" id="{A8F2C5C1-98D6-4AA2-AEAE-11B542083C95}"/>
              </a:ext>
            </a:extLst>
          </p:cNvPr>
          <p:cNvGraphicFramePr>
            <a:graphicFrameLocks noGrp="1"/>
          </p:cNvGraphicFramePr>
          <p:nvPr>
            <p:extLst>
              <p:ext uri="{D42A27DB-BD31-4B8C-83A1-F6EECF244321}">
                <p14:modId xmlns:p14="http://schemas.microsoft.com/office/powerpoint/2010/main" val="1412338552"/>
              </p:ext>
            </p:extLst>
          </p:nvPr>
        </p:nvGraphicFramePr>
        <p:xfrm>
          <a:off x="575463" y="2775437"/>
          <a:ext cx="7435517" cy="3625400"/>
        </p:xfrm>
        <a:graphic>
          <a:graphicData uri="http://schemas.openxmlformats.org/drawingml/2006/table">
            <a:tbl>
              <a:tblPr firstRow="1" bandRow="1">
                <a:tableStyleId>{2D5ABB26-0587-4C30-8999-92F81FD0307C}</a:tableStyleId>
              </a:tblPr>
              <a:tblGrid>
                <a:gridCol w="1347056">
                  <a:extLst>
                    <a:ext uri="{9D8B030D-6E8A-4147-A177-3AD203B41FA5}">
                      <a16:colId xmlns:a16="http://schemas.microsoft.com/office/drawing/2014/main" val="20000"/>
                    </a:ext>
                  </a:extLst>
                </a:gridCol>
                <a:gridCol w="2029487">
                  <a:extLst>
                    <a:ext uri="{9D8B030D-6E8A-4147-A177-3AD203B41FA5}">
                      <a16:colId xmlns:a16="http://schemas.microsoft.com/office/drawing/2014/main" val="20001"/>
                    </a:ext>
                  </a:extLst>
                </a:gridCol>
                <a:gridCol w="2029487">
                  <a:extLst>
                    <a:ext uri="{9D8B030D-6E8A-4147-A177-3AD203B41FA5}">
                      <a16:colId xmlns:a16="http://schemas.microsoft.com/office/drawing/2014/main" val="20002"/>
                    </a:ext>
                  </a:extLst>
                </a:gridCol>
                <a:gridCol w="2029487">
                  <a:extLst>
                    <a:ext uri="{9D8B030D-6E8A-4147-A177-3AD203B41FA5}">
                      <a16:colId xmlns:a16="http://schemas.microsoft.com/office/drawing/2014/main" val="20003"/>
                    </a:ext>
                  </a:extLst>
                </a:gridCol>
              </a:tblGrid>
              <a:tr h="527334">
                <a:tc>
                  <a:txBody>
                    <a:bodyPr/>
                    <a:lstStyle/>
                    <a:p>
                      <a:pPr marL="363220">
                        <a:lnSpc>
                          <a:spcPct val="100000"/>
                        </a:lnSpc>
                        <a:spcBef>
                          <a:spcPts val="440"/>
                        </a:spcBef>
                      </a:pPr>
                      <a:r>
                        <a:rPr sz="1400" b="1" spc="-10" dirty="0">
                          <a:latin typeface="Arial"/>
                          <a:cs typeface="Arial"/>
                        </a:rPr>
                        <a:t>AJASTU</a:t>
                      </a:r>
                      <a:endParaRPr sz="1400">
                        <a:latin typeface="Arial"/>
                        <a:cs typeface="Arial"/>
                      </a:endParaRPr>
                    </a:p>
                    <a:p>
                      <a:pPr marL="315595">
                        <a:lnSpc>
                          <a:spcPct val="100000"/>
                        </a:lnSpc>
                      </a:pPr>
                      <a:r>
                        <a:rPr sz="1400" b="1" spc="-10" dirty="0">
                          <a:latin typeface="Arial"/>
                          <a:cs typeface="Arial"/>
                        </a:rPr>
                        <a:t>(Ladestu)</a:t>
                      </a:r>
                      <a:endParaRPr sz="1400">
                        <a:latin typeface="Arial"/>
                        <a:cs typeface="Arial"/>
                      </a:endParaRPr>
                    </a:p>
                  </a:txBody>
                  <a:tcPr marL="0" marR="0" marT="505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0D3EC"/>
                    </a:solidFill>
                  </a:tcPr>
                </a:tc>
                <a:tc>
                  <a:txBody>
                    <a:bodyPr/>
                    <a:lstStyle/>
                    <a:p>
                      <a:pPr marL="713740">
                        <a:lnSpc>
                          <a:spcPct val="100000"/>
                        </a:lnSpc>
                        <a:spcBef>
                          <a:spcPts val="440"/>
                        </a:spcBef>
                      </a:pPr>
                      <a:r>
                        <a:rPr sz="1400" b="1" spc="-10" dirty="0">
                          <a:latin typeface="Arial"/>
                          <a:cs typeface="Arial"/>
                        </a:rPr>
                        <a:t>AJASTIK</a:t>
                      </a:r>
                      <a:endParaRPr sz="1400">
                        <a:latin typeface="Arial"/>
                        <a:cs typeface="Arial"/>
                      </a:endParaRPr>
                    </a:p>
                    <a:p>
                      <a:pPr marL="671830">
                        <a:lnSpc>
                          <a:spcPct val="100000"/>
                        </a:lnSpc>
                      </a:pPr>
                      <a:r>
                        <a:rPr sz="1400" b="1" spc="-10" dirty="0">
                          <a:latin typeface="Arial"/>
                          <a:cs typeface="Arial"/>
                        </a:rPr>
                        <a:t>(Ladestik)</a:t>
                      </a:r>
                      <a:endParaRPr sz="1400">
                        <a:latin typeface="Arial"/>
                        <a:cs typeface="Arial"/>
                      </a:endParaRPr>
                    </a:p>
                  </a:txBody>
                  <a:tcPr marL="0" marR="0" marT="505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0D3EC"/>
                    </a:solidFill>
                  </a:tcPr>
                </a:tc>
                <a:tc>
                  <a:txBody>
                    <a:bodyPr/>
                    <a:lstStyle/>
                    <a:p>
                      <a:pPr marL="6985" algn="ctr">
                        <a:lnSpc>
                          <a:spcPct val="100000"/>
                        </a:lnSpc>
                        <a:spcBef>
                          <a:spcPts val="440"/>
                        </a:spcBef>
                      </a:pPr>
                      <a:r>
                        <a:rPr sz="1400" b="1" spc="-25" dirty="0">
                          <a:latin typeface="Arial"/>
                          <a:cs typeface="Arial"/>
                        </a:rPr>
                        <a:t>IGA</a:t>
                      </a:r>
                      <a:endParaRPr sz="1400">
                        <a:latin typeface="Arial"/>
                        <a:cs typeface="Arial"/>
                      </a:endParaRPr>
                    </a:p>
                    <a:p>
                      <a:pPr algn="ctr">
                        <a:lnSpc>
                          <a:spcPct val="100000"/>
                        </a:lnSpc>
                      </a:pPr>
                      <a:r>
                        <a:rPr sz="1400" b="1" spc="-10" dirty="0">
                          <a:latin typeface="Arial"/>
                          <a:cs typeface="Arial"/>
                        </a:rPr>
                        <a:t>(Lade)</a:t>
                      </a:r>
                      <a:endParaRPr sz="1400">
                        <a:latin typeface="Arial"/>
                        <a:cs typeface="Arial"/>
                      </a:endParaRPr>
                    </a:p>
                  </a:txBody>
                  <a:tcPr marL="0" marR="0" marT="505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0D3EC"/>
                    </a:solidFill>
                  </a:tcPr>
                </a:tc>
                <a:tc>
                  <a:txBody>
                    <a:bodyPr/>
                    <a:lstStyle/>
                    <a:p>
                      <a:pPr algn="ctr">
                        <a:lnSpc>
                          <a:spcPct val="100000"/>
                        </a:lnSpc>
                        <a:spcBef>
                          <a:spcPts val="440"/>
                        </a:spcBef>
                      </a:pPr>
                      <a:r>
                        <a:rPr sz="1400" b="1" spc="-10" dirty="0">
                          <a:latin typeface="Arial"/>
                          <a:cs typeface="Arial"/>
                        </a:rPr>
                        <a:t>VANUS</a:t>
                      </a:r>
                      <a:endParaRPr sz="1400">
                        <a:latin typeface="Arial"/>
                        <a:cs typeface="Arial"/>
                      </a:endParaRPr>
                    </a:p>
                    <a:p>
                      <a:pPr algn="ctr">
                        <a:lnSpc>
                          <a:spcPct val="100000"/>
                        </a:lnSpc>
                      </a:pPr>
                      <a:r>
                        <a:rPr sz="1400" b="1" dirty="0">
                          <a:latin typeface="Arial"/>
                          <a:cs typeface="Arial"/>
                        </a:rPr>
                        <a:t>(mln </a:t>
                      </a:r>
                      <a:r>
                        <a:rPr sz="1400" b="1" spc="-25" dirty="0">
                          <a:latin typeface="Arial"/>
                          <a:cs typeface="Arial"/>
                        </a:rPr>
                        <a:t>a)</a:t>
                      </a:r>
                      <a:endParaRPr sz="1400">
                        <a:latin typeface="Arial"/>
                        <a:cs typeface="Arial"/>
                      </a:endParaRPr>
                    </a:p>
                  </a:txBody>
                  <a:tcPr marL="0" marR="0" marT="505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B0D3EC"/>
                    </a:solidFill>
                  </a:tcPr>
                </a:tc>
                <a:extLst>
                  <a:ext uri="{0D108BD9-81ED-4DB2-BD59-A6C34878D82A}">
                    <a16:rowId xmlns:a16="http://schemas.microsoft.com/office/drawing/2014/main" val="10000"/>
                  </a:ext>
                </a:extLst>
              </a:tr>
              <a:tr h="0">
                <a:tc rowSpan="7">
                  <a:txBody>
                    <a:bodyPr/>
                    <a:lstStyle/>
                    <a:p>
                      <a:pPr>
                        <a:lnSpc>
                          <a:spcPct val="100000"/>
                        </a:lnSpc>
                        <a:spcBef>
                          <a:spcPts val="1395"/>
                        </a:spcBef>
                      </a:pPr>
                      <a:endParaRPr sz="2300">
                        <a:latin typeface="Times New Roman"/>
                        <a:cs typeface="Times New Roman"/>
                      </a:endParaRPr>
                    </a:p>
                    <a:p>
                      <a:pPr marL="619760">
                        <a:lnSpc>
                          <a:spcPct val="100000"/>
                        </a:lnSpc>
                      </a:pPr>
                      <a:r>
                        <a:rPr sz="2300" b="1" spc="-10" dirty="0">
                          <a:solidFill>
                            <a:srgbClr val="FFFFFF"/>
                          </a:solidFill>
                          <a:latin typeface="Arial"/>
                          <a:cs typeface="Arial"/>
                        </a:rPr>
                        <a:t>KVATERNAAR</a:t>
                      </a:r>
                      <a:endParaRPr sz="2300">
                        <a:latin typeface="Arial"/>
                        <a:cs typeface="Arial"/>
                      </a:endParaRPr>
                    </a:p>
                  </a:txBody>
                  <a:tcPr marL="0" marR="0" marT="160268" marB="0" vert="vert27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D"/>
                    </a:solidFill>
                  </a:tcPr>
                </a:tc>
                <a:tc rowSpan="3">
                  <a:txBody>
                    <a:bodyPr/>
                    <a:lstStyle/>
                    <a:p>
                      <a:pPr marL="353695">
                        <a:lnSpc>
                          <a:spcPct val="100000"/>
                        </a:lnSpc>
                        <a:spcBef>
                          <a:spcPts val="2815"/>
                        </a:spcBef>
                      </a:pPr>
                      <a:r>
                        <a:rPr sz="2300" b="1" spc="-10" dirty="0">
                          <a:solidFill>
                            <a:srgbClr val="FFFFFF"/>
                          </a:solidFill>
                          <a:latin typeface="Arial"/>
                          <a:cs typeface="Arial"/>
                        </a:rPr>
                        <a:t>Holotseen</a:t>
                      </a:r>
                      <a:endParaRPr sz="2300">
                        <a:latin typeface="Arial"/>
                        <a:cs typeface="Arial"/>
                      </a:endParaRPr>
                    </a:p>
                  </a:txBody>
                  <a:tcPr marL="0" marR="0" marT="323408"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6BC1B3"/>
                    </a:solidFill>
                  </a:tcPr>
                </a:tc>
                <a:tc>
                  <a:txBody>
                    <a:bodyPr/>
                    <a:lstStyle/>
                    <a:p>
                      <a:pPr algn="ctr">
                        <a:lnSpc>
                          <a:spcPct val="100000"/>
                        </a:lnSpc>
                        <a:spcBef>
                          <a:spcPts val="385"/>
                        </a:spcBef>
                      </a:pPr>
                      <a:r>
                        <a:rPr sz="1500" spc="-10" dirty="0">
                          <a:latin typeface="Arial"/>
                          <a:cs typeface="Arial"/>
                        </a:rPr>
                        <a:t>Meghalaya</a:t>
                      </a:r>
                      <a:endParaRPr sz="1500" dirty="0">
                        <a:latin typeface="Arial"/>
                        <a:cs typeface="Arial"/>
                      </a:endParaRPr>
                    </a:p>
                  </a:txBody>
                  <a:tcPr marL="0" marR="0" marT="44232"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4F1"/>
                    </a:solidFill>
                  </a:tcPr>
                </a:tc>
                <a:tc>
                  <a:txBody>
                    <a:bodyPr/>
                    <a:lstStyle/>
                    <a:p>
                      <a:pPr algn="ctr">
                        <a:lnSpc>
                          <a:spcPct val="100000"/>
                        </a:lnSpc>
                        <a:spcBef>
                          <a:spcPts val="385"/>
                        </a:spcBef>
                      </a:pPr>
                      <a:r>
                        <a:rPr sz="1500" spc="-10" dirty="0">
                          <a:latin typeface="Arial"/>
                          <a:cs typeface="Arial"/>
                        </a:rPr>
                        <a:t>0,0042</a:t>
                      </a:r>
                      <a:endParaRPr sz="1500" dirty="0">
                        <a:latin typeface="Arial"/>
                        <a:cs typeface="Arial"/>
                      </a:endParaRPr>
                    </a:p>
                  </a:txBody>
                  <a:tcPr marL="0" marR="0" marT="44232"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4F1"/>
                    </a:solidFill>
                  </a:tcPr>
                </a:tc>
                <a:extLst>
                  <a:ext uri="{0D108BD9-81ED-4DB2-BD59-A6C34878D82A}">
                    <a16:rowId xmlns:a16="http://schemas.microsoft.com/office/drawing/2014/main" val="10001"/>
                  </a:ext>
                </a:extLst>
              </a:tr>
              <a:tr h="337195">
                <a:tc vMerge="1">
                  <a:txBody>
                    <a:bodyPr/>
                    <a:lstStyle/>
                    <a:p>
                      <a:endParaRPr/>
                    </a:p>
                  </a:txBody>
                  <a:tcPr marL="0" marR="0" marT="177165" marB="0" vert="vert27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D"/>
                    </a:solidFill>
                  </a:tcPr>
                </a:tc>
                <a:tc vMerge="1">
                  <a:txBody>
                    <a:bodyPr/>
                    <a:lstStyle/>
                    <a:p>
                      <a:endParaRPr/>
                    </a:p>
                  </a:txBody>
                  <a:tcPr marL="0" marR="0" marT="3575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6BC1B3"/>
                    </a:solidFill>
                  </a:tcPr>
                </a:tc>
                <a:tc>
                  <a:txBody>
                    <a:bodyPr/>
                    <a:lstStyle/>
                    <a:p>
                      <a:pPr algn="ctr">
                        <a:lnSpc>
                          <a:spcPct val="100000"/>
                        </a:lnSpc>
                        <a:spcBef>
                          <a:spcPts val="385"/>
                        </a:spcBef>
                      </a:pPr>
                      <a:r>
                        <a:rPr sz="1500" spc="-10" dirty="0">
                          <a:latin typeface="Arial"/>
                          <a:cs typeface="Arial"/>
                        </a:rPr>
                        <a:t>Northgripi</a:t>
                      </a:r>
                      <a:endParaRPr sz="1500" dirty="0">
                        <a:latin typeface="Arial"/>
                        <a:cs typeface="Arial"/>
                      </a:endParaRPr>
                    </a:p>
                  </a:txBody>
                  <a:tcPr marL="0" marR="0" marT="44232"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4F1"/>
                    </a:solidFill>
                  </a:tcPr>
                </a:tc>
                <a:tc>
                  <a:txBody>
                    <a:bodyPr/>
                    <a:lstStyle/>
                    <a:p>
                      <a:pPr algn="ctr">
                        <a:lnSpc>
                          <a:spcPct val="100000"/>
                        </a:lnSpc>
                        <a:spcBef>
                          <a:spcPts val="385"/>
                        </a:spcBef>
                      </a:pPr>
                      <a:r>
                        <a:rPr sz="1500" spc="-10" dirty="0">
                          <a:latin typeface="Arial"/>
                          <a:cs typeface="Arial"/>
                        </a:rPr>
                        <a:t>0,0082</a:t>
                      </a:r>
                      <a:endParaRPr sz="1500" dirty="0">
                        <a:latin typeface="Arial"/>
                        <a:cs typeface="Arial"/>
                      </a:endParaRPr>
                    </a:p>
                  </a:txBody>
                  <a:tcPr marL="0" marR="0" marT="44232"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4F1"/>
                    </a:solidFill>
                  </a:tcPr>
                </a:tc>
                <a:extLst>
                  <a:ext uri="{0D108BD9-81ED-4DB2-BD59-A6C34878D82A}">
                    <a16:rowId xmlns:a16="http://schemas.microsoft.com/office/drawing/2014/main" val="10002"/>
                  </a:ext>
                </a:extLst>
              </a:tr>
              <a:tr h="337195">
                <a:tc vMerge="1">
                  <a:txBody>
                    <a:bodyPr/>
                    <a:lstStyle/>
                    <a:p>
                      <a:endParaRPr/>
                    </a:p>
                  </a:txBody>
                  <a:tcPr marL="0" marR="0" marT="177165" marB="0" vert="vert27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D"/>
                    </a:solidFill>
                  </a:tcPr>
                </a:tc>
                <a:tc vMerge="1">
                  <a:txBody>
                    <a:bodyPr/>
                    <a:lstStyle/>
                    <a:p>
                      <a:endParaRPr/>
                    </a:p>
                  </a:txBody>
                  <a:tcPr marL="0" marR="0" marT="3575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6BC1B3"/>
                    </a:solidFill>
                  </a:tcPr>
                </a:tc>
                <a:tc>
                  <a:txBody>
                    <a:bodyPr/>
                    <a:lstStyle/>
                    <a:p>
                      <a:pPr algn="ctr">
                        <a:lnSpc>
                          <a:spcPct val="100000"/>
                        </a:lnSpc>
                        <a:spcBef>
                          <a:spcPts val="385"/>
                        </a:spcBef>
                      </a:pPr>
                      <a:r>
                        <a:rPr sz="1500" spc="-10" dirty="0">
                          <a:latin typeface="Arial"/>
                          <a:cs typeface="Arial"/>
                        </a:rPr>
                        <a:t>Grööni</a:t>
                      </a:r>
                      <a:endParaRPr sz="1500" dirty="0">
                        <a:latin typeface="Arial"/>
                        <a:cs typeface="Arial"/>
                      </a:endParaRPr>
                    </a:p>
                  </a:txBody>
                  <a:tcPr marL="0" marR="0" marT="44232"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4F1"/>
                    </a:solidFill>
                  </a:tcPr>
                </a:tc>
                <a:tc>
                  <a:txBody>
                    <a:bodyPr/>
                    <a:lstStyle/>
                    <a:p>
                      <a:pPr algn="ctr">
                        <a:lnSpc>
                          <a:spcPct val="100000"/>
                        </a:lnSpc>
                        <a:spcBef>
                          <a:spcPts val="385"/>
                        </a:spcBef>
                      </a:pPr>
                      <a:r>
                        <a:rPr lang="et-EE" sz="1500" spc="-10" dirty="0">
                          <a:latin typeface="+mn-lt"/>
                          <a:cs typeface="Arial"/>
                        </a:rPr>
                        <a:t>0,0117</a:t>
                      </a:r>
                      <a:endParaRPr sz="1500" dirty="0">
                        <a:latin typeface="Arial"/>
                        <a:cs typeface="Arial"/>
                      </a:endParaRPr>
                    </a:p>
                  </a:txBody>
                  <a:tcPr marL="0" marR="0" marT="44232"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F4F1"/>
                    </a:solidFill>
                  </a:tcPr>
                </a:tc>
                <a:extLst>
                  <a:ext uri="{0D108BD9-81ED-4DB2-BD59-A6C34878D82A}">
                    <a16:rowId xmlns:a16="http://schemas.microsoft.com/office/drawing/2014/main" val="10003"/>
                  </a:ext>
                </a:extLst>
              </a:tr>
              <a:tr h="518717">
                <a:tc vMerge="1">
                  <a:txBody>
                    <a:bodyPr/>
                    <a:lstStyle/>
                    <a:p>
                      <a:endParaRPr/>
                    </a:p>
                  </a:txBody>
                  <a:tcPr marL="0" marR="0" marT="177165" marB="0" vert="vert27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D"/>
                    </a:solidFill>
                  </a:tcPr>
                </a:tc>
                <a:tc rowSpan="4">
                  <a:txBody>
                    <a:bodyPr/>
                    <a:lstStyle/>
                    <a:p>
                      <a:pPr>
                        <a:lnSpc>
                          <a:spcPct val="100000"/>
                        </a:lnSpc>
                      </a:pPr>
                      <a:endParaRPr sz="2300">
                        <a:latin typeface="Times New Roman"/>
                        <a:cs typeface="Times New Roman"/>
                      </a:endParaRPr>
                    </a:p>
                    <a:p>
                      <a:pPr>
                        <a:lnSpc>
                          <a:spcPct val="100000"/>
                        </a:lnSpc>
                        <a:spcBef>
                          <a:spcPts val="1700"/>
                        </a:spcBef>
                      </a:pPr>
                      <a:endParaRPr sz="2300">
                        <a:latin typeface="Times New Roman"/>
                        <a:cs typeface="Times New Roman"/>
                      </a:endParaRPr>
                    </a:p>
                    <a:p>
                      <a:pPr marL="186055">
                        <a:lnSpc>
                          <a:spcPct val="100000"/>
                        </a:lnSpc>
                      </a:pPr>
                      <a:r>
                        <a:rPr sz="2300" b="1" spc="-10" dirty="0">
                          <a:solidFill>
                            <a:srgbClr val="FFFFFF"/>
                          </a:solidFill>
                          <a:latin typeface="Arial"/>
                          <a:cs typeface="Arial"/>
                        </a:rPr>
                        <a:t>Pleistotseen</a:t>
                      </a:r>
                      <a:endParaRPr sz="2300">
                        <a:latin typeface="Arial"/>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7A944"/>
                    </a:solidFill>
                  </a:tcPr>
                </a:tc>
                <a:tc>
                  <a:txBody>
                    <a:bodyPr/>
                    <a:lstStyle/>
                    <a:p>
                      <a:pPr algn="ctr">
                        <a:lnSpc>
                          <a:spcPct val="100000"/>
                        </a:lnSpc>
                        <a:spcBef>
                          <a:spcPts val="1175"/>
                        </a:spcBef>
                      </a:pPr>
                      <a:r>
                        <a:rPr sz="1500" dirty="0">
                          <a:latin typeface="Arial"/>
                          <a:cs typeface="Arial"/>
                        </a:rPr>
                        <a:t>Iga</a:t>
                      </a:r>
                      <a:r>
                        <a:rPr sz="1500" spc="-35" dirty="0">
                          <a:latin typeface="Arial"/>
                          <a:cs typeface="Arial"/>
                        </a:rPr>
                        <a:t> </a:t>
                      </a:r>
                      <a:r>
                        <a:rPr sz="1500" spc="-50" dirty="0">
                          <a:latin typeface="Arial"/>
                          <a:cs typeface="Arial"/>
                        </a:rPr>
                        <a:t>4</a:t>
                      </a:r>
                      <a:endParaRPr sz="1500" dirty="0">
                        <a:latin typeface="Arial"/>
                        <a:cs typeface="Arial"/>
                      </a:endParaRPr>
                    </a:p>
                  </a:txBody>
                  <a:tcPr marL="0" marR="0" marT="134993"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EE4C5"/>
                    </a:solidFill>
                  </a:tcPr>
                </a:tc>
                <a:tc>
                  <a:txBody>
                    <a:bodyPr/>
                    <a:lstStyle/>
                    <a:p>
                      <a:pPr>
                        <a:lnSpc>
                          <a:spcPct val="100000"/>
                        </a:lnSpc>
                        <a:spcBef>
                          <a:spcPts val="10"/>
                        </a:spcBef>
                      </a:pPr>
                      <a:endParaRPr sz="1500" dirty="0">
                        <a:latin typeface="Times New Roman"/>
                        <a:cs typeface="Times New Roman"/>
                      </a:endParaRPr>
                    </a:p>
                    <a:p>
                      <a:pPr algn="ctr">
                        <a:lnSpc>
                          <a:spcPct val="100000"/>
                        </a:lnSpc>
                        <a:spcBef>
                          <a:spcPts val="5"/>
                        </a:spcBef>
                      </a:pPr>
                      <a:r>
                        <a:rPr sz="1500" spc="-10" dirty="0">
                          <a:latin typeface="Arial"/>
                          <a:cs typeface="Arial"/>
                        </a:rPr>
                        <a:t>~0,129</a:t>
                      </a:r>
                      <a:endParaRPr sz="1500" dirty="0">
                        <a:latin typeface="Arial"/>
                        <a:cs typeface="Arial"/>
                      </a:endParaRPr>
                    </a:p>
                  </a:txBody>
                  <a:tcPr marL="0" marR="0" marT="1149"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F5EA"/>
                    </a:solidFill>
                  </a:tcPr>
                </a:tc>
                <a:extLst>
                  <a:ext uri="{0D108BD9-81ED-4DB2-BD59-A6C34878D82A}">
                    <a16:rowId xmlns:a16="http://schemas.microsoft.com/office/drawing/2014/main" val="10004"/>
                  </a:ext>
                </a:extLst>
              </a:tr>
              <a:tr h="518717">
                <a:tc vMerge="1">
                  <a:txBody>
                    <a:bodyPr/>
                    <a:lstStyle/>
                    <a:p>
                      <a:endParaRPr/>
                    </a:p>
                  </a:txBody>
                  <a:tcPr marL="0" marR="0" marT="177165" marB="0" vert="vert27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D"/>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7A944"/>
                    </a:solidFill>
                  </a:tcPr>
                </a:tc>
                <a:tc>
                  <a:txBody>
                    <a:bodyPr/>
                    <a:lstStyle/>
                    <a:p>
                      <a:pPr algn="ctr">
                        <a:lnSpc>
                          <a:spcPct val="100000"/>
                        </a:lnSpc>
                        <a:spcBef>
                          <a:spcPts val="1180"/>
                        </a:spcBef>
                      </a:pPr>
                      <a:r>
                        <a:rPr sz="1500" spc="-10" dirty="0">
                          <a:latin typeface="Arial"/>
                          <a:cs typeface="Arial"/>
                        </a:rPr>
                        <a:t>Chiba</a:t>
                      </a:r>
                      <a:endParaRPr sz="1500" dirty="0">
                        <a:latin typeface="Arial"/>
                        <a:cs typeface="Arial"/>
                      </a:endParaRPr>
                    </a:p>
                  </a:txBody>
                  <a:tcPr marL="0" marR="0" marT="135567"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EE4C5"/>
                    </a:solidFill>
                  </a:tcPr>
                </a:tc>
                <a:tc>
                  <a:txBody>
                    <a:bodyPr/>
                    <a:lstStyle/>
                    <a:p>
                      <a:pPr>
                        <a:lnSpc>
                          <a:spcPct val="100000"/>
                        </a:lnSpc>
                        <a:spcBef>
                          <a:spcPts val="10"/>
                        </a:spcBef>
                      </a:pPr>
                      <a:endParaRPr sz="1500" dirty="0">
                        <a:latin typeface="Times New Roman"/>
                        <a:cs typeface="Times New Roman"/>
                      </a:endParaRPr>
                    </a:p>
                    <a:p>
                      <a:pPr algn="ctr">
                        <a:lnSpc>
                          <a:spcPct val="100000"/>
                        </a:lnSpc>
                        <a:spcBef>
                          <a:spcPts val="5"/>
                        </a:spcBef>
                      </a:pPr>
                      <a:r>
                        <a:rPr sz="1500" spc="-10" dirty="0">
                          <a:latin typeface="Arial"/>
                          <a:cs typeface="Arial"/>
                        </a:rPr>
                        <a:t>0,774</a:t>
                      </a:r>
                      <a:endParaRPr sz="1500" dirty="0">
                        <a:latin typeface="Arial"/>
                        <a:cs typeface="Arial"/>
                      </a:endParaRPr>
                    </a:p>
                  </a:txBody>
                  <a:tcPr marL="0" marR="0" marT="1149"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F5EA"/>
                    </a:solidFill>
                  </a:tcPr>
                </a:tc>
                <a:extLst>
                  <a:ext uri="{0D108BD9-81ED-4DB2-BD59-A6C34878D82A}">
                    <a16:rowId xmlns:a16="http://schemas.microsoft.com/office/drawing/2014/main" val="10005"/>
                  </a:ext>
                </a:extLst>
              </a:tr>
              <a:tr h="518717">
                <a:tc vMerge="1">
                  <a:txBody>
                    <a:bodyPr/>
                    <a:lstStyle/>
                    <a:p>
                      <a:endParaRPr/>
                    </a:p>
                  </a:txBody>
                  <a:tcPr marL="0" marR="0" marT="177165" marB="0" vert="vert27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D"/>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7A944"/>
                    </a:solidFill>
                  </a:tcPr>
                </a:tc>
                <a:tc>
                  <a:txBody>
                    <a:bodyPr/>
                    <a:lstStyle/>
                    <a:p>
                      <a:pPr algn="ctr">
                        <a:lnSpc>
                          <a:spcPct val="100000"/>
                        </a:lnSpc>
                        <a:spcBef>
                          <a:spcPts val="1180"/>
                        </a:spcBef>
                      </a:pPr>
                      <a:r>
                        <a:rPr sz="1500" spc="-10" dirty="0">
                          <a:latin typeface="Arial"/>
                          <a:cs typeface="Arial"/>
                        </a:rPr>
                        <a:t>Calabria</a:t>
                      </a:r>
                      <a:endParaRPr sz="1500" dirty="0">
                        <a:latin typeface="Arial"/>
                        <a:cs typeface="Arial"/>
                      </a:endParaRPr>
                    </a:p>
                  </a:txBody>
                  <a:tcPr marL="0" marR="0" marT="135567"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EE4C5"/>
                    </a:solidFill>
                  </a:tcPr>
                </a:tc>
                <a:tc>
                  <a:txBody>
                    <a:bodyPr/>
                    <a:lstStyle/>
                    <a:p>
                      <a:pPr>
                        <a:lnSpc>
                          <a:spcPct val="100000"/>
                        </a:lnSpc>
                        <a:spcBef>
                          <a:spcPts val="15"/>
                        </a:spcBef>
                      </a:pPr>
                      <a:endParaRPr sz="1500" dirty="0">
                        <a:latin typeface="Times New Roman"/>
                        <a:cs typeface="Times New Roman"/>
                      </a:endParaRPr>
                    </a:p>
                    <a:p>
                      <a:pPr algn="ctr">
                        <a:lnSpc>
                          <a:spcPct val="100000"/>
                        </a:lnSpc>
                      </a:pPr>
                      <a:r>
                        <a:rPr sz="1500" spc="-20" dirty="0">
                          <a:latin typeface="Arial"/>
                          <a:cs typeface="Arial"/>
                        </a:rPr>
                        <a:t>1,80</a:t>
                      </a:r>
                      <a:endParaRPr sz="1500" dirty="0">
                        <a:latin typeface="Arial"/>
                        <a:cs typeface="Arial"/>
                      </a:endParaRPr>
                    </a:p>
                  </a:txBody>
                  <a:tcPr marL="0" marR="0" marT="1723"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F5EA"/>
                    </a:solidFill>
                  </a:tcPr>
                </a:tc>
                <a:extLst>
                  <a:ext uri="{0D108BD9-81ED-4DB2-BD59-A6C34878D82A}">
                    <a16:rowId xmlns:a16="http://schemas.microsoft.com/office/drawing/2014/main" val="10006"/>
                  </a:ext>
                </a:extLst>
              </a:tr>
              <a:tr h="518717">
                <a:tc vMerge="1">
                  <a:txBody>
                    <a:bodyPr/>
                    <a:lstStyle/>
                    <a:p>
                      <a:endParaRPr/>
                    </a:p>
                  </a:txBody>
                  <a:tcPr marL="0" marR="0" marT="177165" marB="0" vert="vert27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4F81BD"/>
                    </a:solidFill>
                  </a:tcPr>
                </a:tc>
                <a:tc vMerge="1">
                  <a:txBody>
                    <a:bodyPr/>
                    <a:lstStyle/>
                    <a:p>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7A944"/>
                    </a:solidFill>
                  </a:tcPr>
                </a:tc>
                <a:tc>
                  <a:txBody>
                    <a:bodyPr/>
                    <a:lstStyle/>
                    <a:p>
                      <a:pPr algn="ctr">
                        <a:lnSpc>
                          <a:spcPct val="100000"/>
                        </a:lnSpc>
                        <a:spcBef>
                          <a:spcPts val="1180"/>
                        </a:spcBef>
                      </a:pPr>
                      <a:r>
                        <a:rPr sz="1500" spc="-20" dirty="0">
                          <a:latin typeface="Arial"/>
                          <a:cs typeface="Arial"/>
                        </a:rPr>
                        <a:t>Gela</a:t>
                      </a:r>
                      <a:endParaRPr sz="1500" dirty="0">
                        <a:latin typeface="Arial"/>
                        <a:cs typeface="Arial"/>
                      </a:endParaRPr>
                    </a:p>
                  </a:txBody>
                  <a:tcPr marL="0" marR="0" marT="135567"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EE4C5"/>
                    </a:solidFill>
                  </a:tcPr>
                </a:tc>
                <a:tc>
                  <a:txBody>
                    <a:bodyPr/>
                    <a:lstStyle/>
                    <a:p>
                      <a:pPr>
                        <a:lnSpc>
                          <a:spcPct val="100000"/>
                        </a:lnSpc>
                        <a:spcBef>
                          <a:spcPts val="15"/>
                        </a:spcBef>
                      </a:pPr>
                      <a:endParaRPr sz="1500" dirty="0">
                        <a:latin typeface="Times New Roman"/>
                        <a:cs typeface="Times New Roman"/>
                      </a:endParaRPr>
                    </a:p>
                    <a:p>
                      <a:pPr algn="ctr">
                        <a:lnSpc>
                          <a:spcPct val="100000"/>
                        </a:lnSpc>
                      </a:pPr>
                      <a:r>
                        <a:rPr sz="1500" spc="-20" dirty="0">
                          <a:latin typeface="Arial"/>
                          <a:cs typeface="Arial"/>
                        </a:rPr>
                        <a:t>2,58</a:t>
                      </a:r>
                      <a:endParaRPr sz="1500" dirty="0">
                        <a:latin typeface="Arial"/>
                        <a:cs typeface="Arial"/>
                      </a:endParaRPr>
                    </a:p>
                  </a:txBody>
                  <a:tcPr marL="0" marR="0" marT="1723"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BF5EA"/>
                    </a:solidFill>
                  </a:tcPr>
                </a:tc>
                <a:extLst>
                  <a:ext uri="{0D108BD9-81ED-4DB2-BD59-A6C34878D82A}">
                    <a16:rowId xmlns:a16="http://schemas.microsoft.com/office/drawing/2014/main" val="10007"/>
                  </a:ext>
                </a:extLst>
              </a:tr>
            </a:tbl>
          </a:graphicData>
        </a:graphic>
      </p:graphicFrame>
      <p:sp>
        <p:nvSpPr>
          <p:cNvPr id="12" name="TextBox 11">
            <a:extLst>
              <a:ext uri="{FF2B5EF4-FFF2-40B4-BE49-F238E27FC236}">
                <a16:creationId xmlns:a16="http://schemas.microsoft.com/office/drawing/2014/main" id="{31316CA2-B4C7-9F67-0A07-D85E42E81AE3}"/>
              </a:ext>
            </a:extLst>
          </p:cNvPr>
          <p:cNvSpPr txBox="1"/>
          <p:nvPr/>
        </p:nvSpPr>
        <p:spPr>
          <a:xfrm>
            <a:off x="4572000" y="1740295"/>
            <a:ext cx="3649579" cy="1000274"/>
          </a:xfrm>
          <a:prstGeom prst="rect">
            <a:avLst/>
          </a:prstGeom>
          <a:noFill/>
        </p:spPr>
        <p:txBody>
          <a:bodyPr wrap="square" rtlCol="0">
            <a:spAutoFit/>
          </a:bodyPr>
          <a:lstStyle/>
          <a:p>
            <a:pPr marL="342900" indent="-342900">
              <a:spcBef>
                <a:spcPts val="640"/>
              </a:spcBef>
              <a:buFont typeface="+mj-lt"/>
              <a:buAutoNum type="arabicPeriod"/>
            </a:pPr>
            <a:r>
              <a:rPr lang="en-GB" sz="1800" b="1" dirty="0" err="1">
                <a:solidFill>
                  <a:schemeClr val="dk1"/>
                </a:solidFill>
                <a:ea typeface="Calibri"/>
                <a:cs typeface="Calibri"/>
                <a:sym typeface="Calibri"/>
              </a:rPr>
              <a:t>Pleistotseeniks</a:t>
            </a:r>
            <a:r>
              <a:rPr lang="en-GB" sz="1800" b="1" dirty="0">
                <a:solidFill>
                  <a:schemeClr val="dk1"/>
                </a:solidFill>
                <a:ea typeface="Calibri"/>
                <a:cs typeface="Calibri"/>
                <a:sym typeface="Calibri"/>
              </a:rPr>
              <a:t> </a:t>
            </a:r>
            <a:r>
              <a:rPr lang="en-GB" sz="1800" dirty="0">
                <a:solidFill>
                  <a:schemeClr val="dk1"/>
                </a:solidFill>
                <a:ea typeface="Calibri"/>
                <a:cs typeface="Calibri"/>
                <a:sym typeface="Calibri"/>
              </a:rPr>
              <a:t>(</a:t>
            </a:r>
            <a:r>
              <a:rPr lang="en-GB" sz="1800" dirty="0" err="1">
                <a:solidFill>
                  <a:schemeClr val="dk1"/>
                </a:solidFill>
                <a:ea typeface="Calibri"/>
                <a:cs typeface="Calibri"/>
                <a:sym typeface="Calibri"/>
              </a:rPr>
              <a:t>jääajaks</a:t>
            </a:r>
            <a:r>
              <a:rPr lang="en-GB" sz="1800" dirty="0">
                <a:solidFill>
                  <a:schemeClr val="dk1"/>
                </a:solidFill>
                <a:ea typeface="Calibri"/>
                <a:cs typeface="Calibri"/>
                <a:sym typeface="Calibri"/>
              </a:rPr>
              <a:t>)</a:t>
            </a:r>
          </a:p>
          <a:p>
            <a:pPr marL="342900" indent="-342900">
              <a:spcBef>
                <a:spcPts val="640"/>
              </a:spcBef>
              <a:buFont typeface="+mj-lt"/>
              <a:buAutoNum type="arabicPeriod"/>
            </a:pPr>
            <a:r>
              <a:rPr lang="en-GB" sz="1800" b="1" dirty="0" err="1">
                <a:solidFill>
                  <a:schemeClr val="dk1"/>
                </a:solidFill>
                <a:ea typeface="Calibri"/>
                <a:cs typeface="Calibri"/>
                <a:sym typeface="Calibri"/>
              </a:rPr>
              <a:t>Holotseeniks</a:t>
            </a:r>
            <a:r>
              <a:rPr lang="en-GB" sz="1800" dirty="0">
                <a:solidFill>
                  <a:schemeClr val="dk1"/>
                </a:solidFill>
                <a:ea typeface="Calibri"/>
                <a:cs typeface="Calibri"/>
                <a:sym typeface="Calibri"/>
              </a:rPr>
              <a:t> (</a:t>
            </a:r>
            <a:r>
              <a:rPr lang="en-GB" sz="1800" dirty="0" err="1">
                <a:solidFill>
                  <a:schemeClr val="dk1"/>
                </a:solidFill>
                <a:ea typeface="Calibri"/>
                <a:cs typeface="Calibri"/>
                <a:sym typeface="Calibri"/>
              </a:rPr>
              <a:t>pärastjääaeg</a:t>
            </a:r>
            <a:r>
              <a:rPr lang="en-GB" sz="1800" dirty="0">
                <a:solidFill>
                  <a:schemeClr val="dk1"/>
                </a:solidFill>
                <a:ea typeface="Calibri"/>
                <a:cs typeface="Calibri"/>
                <a:sym typeface="Calibri"/>
              </a:rPr>
              <a:t>)</a:t>
            </a:r>
            <a:endParaRPr lang="en-GB" sz="1800" dirty="0"/>
          </a:p>
          <a:p>
            <a:endParaRPr lang="en-US" sz="1800" dirty="0"/>
          </a:p>
        </p:txBody>
      </p:sp>
      <p:sp>
        <p:nvSpPr>
          <p:cNvPr id="13" name="object 8">
            <a:extLst>
              <a:ext uri="{FF2B5EF4-FFF2-40B4-BE49-F238E27FC236}">
                <a16:creationId xmlns:a16="http://schemas.microsoft.com/office/drawing/2014/main" id="{AD6DBD0B-CCC6-E7F9-402E-022F49B7C0B6}"/>
              </a:ext>
            </a:extLst>
          </p:cNvPr>
          <p:cNvSpPr/>
          <p:nvPr/>
        </p:nvSpPr>
        <p:spPr>
          <a:xfrm>
            <a:off x="4138771" y="1823843"/>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chemeClr val="bg2">
              <a:lumMod val="40000"/>
              <a:lumOff val="60000"/>
            </a:schemeClr>
          </a:solidFill>
          <a:ln w="25400">
            <a:solidFill>
              <a:schemeClr val="bg2">
                <a:lumMod val="40000"/>
                <a:lumOff val="60000"/>
              </a:schemeClr>
            </a:solidFill>
          </a:ln>
        </p:spPr>
        <p:txBody>
          <a:bodyPr wrap="square" lIns="0" tIns="0" rIns="0" bIns="0" rtlCol="0"/>
          <a:lstStyle/>
          <a:p>
            <a:endParaRPr/>
          </a:p>
        </p:txBody>
      </p:sp>
      <p:sp>
        <p:nvSpPr>
          <p:cNvPr id="14" name="object 8">
            <a:extLst>
              <a:ext uri="{FF2B5EF4-FFF2-40B4-BE49-F238E27FC236}">
                <a16:creationId xmlns:a16="http://schemas.microsoft.com/office/drawing/2014/main" id="{25EE6532-2F4A-2FDA-F044-5FB440584EFF}"/>
              </a:ext>
            </a:extLst>
          </p:cNvPr>
          <p:cNvSpPr/>
          <p:nvPr/>
        </p:nvSpPr>
        <p:spPr>
          <a:xfrm>
            <a:off x="4138771" y="2175273"/>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chemeClr val="bg2">
              <a:lumMod val="40000"/>
              <a:lumOff val="60000"/>
            </a:schemeClr>
          </a:solidFill>
          <a:ln w="25400">
            <a:solidFill>
              <a:schemeClr val="bg2">
                <a:lumMod val="40000"/>
                <a:lumOff val="60000"/>
              </a:schemeClr>
            </a:solidFill>
          </a:ln>
        </p:spPr>
        <p:txBody>
          <a:bodyPr wrap="square" lIns="0" tIns="0" rIns="0" bIns="0" rtlCol="0"/>
          <a:lstStyle/>
          <a: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2F1"/>
        </a:solidFill>
        <a:effectLst/>
      </p:bgPr>
    </p:bg>
    <p:spTree>
      <p:nvGrpSpPr>
        <p:cNvPr id="1" name="Shape 113"/>
        <p:cNvGrpSpPr/>
        <p:nvPr/>
      </p:nvGrpSpPr>
      <p:grpSpPr>
        <a:xfrm>
          <a:off x="0" y="0"/>
          <a:ext cx="0" cy="0"/>
          <a:chOff x="0" y="0"/>
          <a:chExt cx="0" cy="0"/>
        </a:xfrm>
      </p:grpSpPr>
      <p:sp>
        <p:nvSpPr>
          <p:cNvPr id="2" name="Rectangle 1">
            <a:extLst>
              <a:ext uri="{FF2B5EF4-FFF2-40B4-BE49-F238E27FC236}">
                <a16:creationId xmlns:a16="http://schemas.microsoft.com/office/drawing/2014/main" id="{2336682C-3438-0039-8D27-9740D0D32CB4}"/>
              </a:ext>
            </a:extLst>
          </p:cNvPr>
          <p:cNvSpPr/>
          <p:nvPr/>
        </p:nvSpPr>
        <p:spPr>
          <a:xfrm>
            <a:off x="0" y="-12391"/>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Google Shape;114;p4"/>
          <p:cNvSpPr txBox="1">
            <a:spLocks noGrp="1"/>
          </p:cNvSpPr>
          <p:nvPr>
            <p:ph type="title"/>
          </p:nvPr>
        </p:nvSpPr>
        <p:spPr>
          <a:xfrm>
            <a:off x="457200" y="-12391"/>
            <a:ext cx="8229600" cy="1430028"/>
          </a:xfrm>
          <a:prstGeom prst="rect">
            <a:avLst/>
          </a:prstGeom>
          <a:noFill/>
          <a:ln>
            <a:noFill/>
          </a:ln>
        </p:spPr>
        <p:txBody>
          <a:bodyPr spcFirstLastPara="1" wrap="square" lIns="91425" tIns="45700" rIns="91425" bIns="45700" anchor="ctr" anchorCtr="0">
            <a:normAutofit/>
          </a:bodyPr>
          <a:lstStyle/>
          <a:p>
            <a:pPr algn="l">
              <a:buSzPts val="4400"/>
            </a:pPr>
            <a:r>
              <a:rPr lang="fi-FI" sz="4000" b="1" dirty="0" err="1">
                <a:solidFill>
                  <a:schemeClr val="bg1"/>
                </a:solidFill>
                <a:latin typeface="+mj-lt"/>
              </a:rPr>
              <a:t>Miks</a:t>
            </a:r>
            <a:r>
              <a:rPr lang="fi-FI" sz="4000" b="1" dirty="0">
                <a:solidFill>
                  <a:schemeClr val="bg1"/>
                </a:solidFill>
                <a:latin typeface="+mj-lt"/>
              </a:rPr>
              <a:t> </a:t>
            </a:r>
            <a:r>
              <a:rPr lang="fi-FI" sz="4000" b="1" dirty="0" err="1">
                <a:solidFill>
                  <a:schemeClr val="bg1"/>
                </a:solidFill>
                <a:latin typeface="+mj-lt"/>
              </a:rPr>
              <a:t>jääajad</a:t>
            </a:r>
            <a:r>
              <a:rPr lang="fi-FI" sz="4000" b="1" dirty="0">
                <a:solidFill>
                  <a:schemeClr val="bg1"/>
                </a:solidFill>
                <a:latin typeface="+mj-lt"/>
              </a:rPr>
              <a:t> </a:t>
            </a:r>
            <a:r>
              <a:rPr lang="fi-FI" sz="4000" b="1" dirty="0" err="1">
                <a:solidFill>
                  <a:schemeClr val="bg1"/>
                </a:solidFill>
                <a:latin typeface="+mj-lt"/>
              </a:rPr>
              <a:t>korduvad</a:t>
            </a:r>
            <a:r>
              <a:rPr lang="fi-FI" sz="4000" b="1" dirty="0">
                <a:solidFill>
                  <a:schemeClr val="bg1"/>
                </a:solidFill>
                <a:latin typeface="+mj-lt"/>
              </a:rPr>
              <a:t>?</a:t>
            </a:r>
            <a:endParaRPr sz="4000" b="1" dirty="0">
              <a:solidFill>
                <a:schemeClr val="bg1"/>
              </a:solidFill>
              <a:latin typeface="+mj-lt"/>
            </a:endParaRPr>
          </a:p>
        </p:txBody>
      </p:sp>
      <p:sp>
        <p:nvSpPr>
          <p:cNvPr id="115" name="Google Shape;115;p4"/>
          <p:cNvSpPr txBox="1">
            <a:spLocks noGrp="1"/>
          </p:cNvSpPr>
          <p:nvPr>
            <p:ph type="body" idx="1"/>
          </p:nvPr>
        </p:nvSpPr>
        <p:spPr>
          <a:xfrm>
            <a:off x="563078" y="2160068"/>
            <a:ext cx="8369166" cy="3643648"/>
          </a:xfrm>
          <a:prstGeom prst="rect">
            <a:avLst/>
          </a:prstGeom>
          <a:noFill/>
          <a:ln>
            <a:noFill/>
          </a:ln>
        </p:spPr>
        <p:txBody>
          <a:bodyPr spcFirstLastPara="1" wrap="square" lIns="91425" tIns="45700" rIns="91425" bIns="45700" anchor="t" anchorCtr="0">
            <a:normAutofit/>
          </a:bodyPr>
          <a:lstStyle/>
          <a:p>
            <a:pPr marL="342891" indent="-327652">
              <a:spcBef>
                <a:spcPts val="640"/>
              </a:spcBef>
              <a:buSzPct val="100000"/>
            </a:pPr>
            <a:r>
              <a:rPr lang="fi-FI" sz="2500" dirty="0" err="1">
                <a:latin typeface="+mn-lt"/>
              </a:rPr>
              <a:t>Põhjuseks</a:t>
            </a:r>
            <a:r>
              <a:rPr lang="fi-FI" sz="2500" dirty="0">
                <a:latin typeface="+mn-lt"/>
              </a:rPr>
              <a:t> Maa </a:t>
            </a:r>
            <a:r>
              <a:rPr lang="fi-FI" sz="2500" dirty="0" err="1">
                <a:latin typeface="+mn-lt"/>
              </a:rPr>
              <a:t>orbiidi</a:t>
            </a:r>
            <a:r>
              <a:rPr lang="fi-FI" sz="2500" dirty="0">
                <a:latin typeface="+mn-lt"/>
              </a:rPr>
              <a:t> ja telje </a:t>
            </a:r>
            <a:r>
              <a:rPr lang="fi-FI" sz="2500" dirty="0" err="1">
                <a:latin typeface="+mn-lt"/>
              </a:rPr>
              <a:t>muutused</a:t>
            </a:r>
            <a:br>
              <a:rPr lang="fi-FI" sz="2500" dirty="0">
                <a:latin typeface="+mn-lt"/>
              </a:rPr>
            </a:br>
            <a:r>
              <a:rPr lang="fi-FI" sz="2500" dirty="0">
                <a:latin typeface="+mn-lt"/>
              </a:rPr>
              <a:t>(</a:t>
            </a:r>
            <a:r>
              <a:rPr lang="fi-FI" sz="2500" dirty="0" err="1">
                <a:latin typeface="+mn-lt"/>
              </a:rPr>
              <a:t>Milankóvitci</a:t>
            </a:r>
            <a:r>
              <a:rPr lang="fi-FI" sz="2500" dirty="0">
                <a:latin typeface="+mn-lt"/>
              </a:rPr>
              <a:t> </a:t>
            </a:r>
            <a:r>
              <a:rPr lang="fi-FI" sz="2500" dirty="0" err="1">
                <a:latin typeface="+mn-lt"/>
              </a:rPr>
              <a:t>tsüklid</a:t>
            </a:r>
            <a:r>
              <a:rPr lang="fi-FI" sz="2500" dirty="0">
                <a:latin typeface="+mn-lt"/>
              </a:rPr>
              <a:t>).</a:t>
            </a:r>
          </a:p>
          <a:p>
            <a:pPr marL="342891" indent="-327652">
              <a:spcBef>
                <a:spcPts val="640"/>
              </a:spcBef>
              <a:buSzPct val="100000"/>
            </a:pPr>
            <a:endParaRPr sz="2500" dirty="0">
              <a:latin typeface="+mn-lt"/>
            </a:endParaRPr>
          </a:p>
          <a:p>
            <a:pPr marL="342891" indent="-327652">
              <a:spcBef>
                <a:spcPts val="640"/>
              </a:spcBef>
              <a:buSzPct val="100000"/>
            </a:pPr>
            <a:r>
              <a:rPr lang="fi-FI" sz="2500" dirty="0" err="1">
                <a:latin typeface="+mn-lt"/>
              </a:rPr>
              <a:t>Tsüklid</a:t>
            </a:r>
            <a:r>
              <a:rPr lang="fi-FI" sz="2500" dirty="0">
                <a:latin typeface="+mn-lt"/>
              </a:rPr>
              <a:t> </a:t>
            </a:r>
            <a:r>
              <a:rPr lang="fi-FI" sz="2500" dirty="0" err="1">
                <a:latin typeface="+mn-lt"/>
              </a:rPr>
              <a:t>mõjutavad</a:t>
            </a:r>
            <a:r>
              <a:rPr lang="fi-FI" sz="2500" dirty="0">
                <a:latin typeface="+mn-lt"/>
              </a:rPr>
              <a:t> </a:t>
            </a:r>
            <a:r>
              <a:rPr lang="fi-FI" sz="2500" dirty="0" err="1">
                <a:latin typeface="+mn-lt"/>
              </a:rPr>
              <a:t>päikesekiirguse</a:t>
            </a:r>
            <a:r>
              <a:rPr lang="fi-FI" sz="2500" dirty="0">
                <a:latin typeface="+mn-lt"/>
              </a:rPr>
              <a:t> </a:t>
            </a:r>
            <a:r>
              <a:rPr lang="fi-FI" sz="2500" dirty="0" err="1">
                <a:latin typeface="+mn-lt"/>
              </a:rPr>
              <a:t>hulka</a:t>
            </a:r>
            <a:r>
              <a:rPr lang="fi-FI" sz="2500" dirty="0">
                <a:latin typeface="+mn-lt"/>
              </a:rPr>
              <a:t>, </a:t>
            </a:r>
            <a:br>
              <a:rPr lang="fi-FI" sz="2500" dirty="0">
                <a:latin typeface="+mn-lt"/>
              </a:rPr>
            </a:br>
            <a:r>
              <a:rPr lang="fi-FI" sz="2500" dirty="0" err="1">
                <a:latin typeface="+mn-lt"/>
              </a:rPr>
              <a:t>mis</a:t>
            </a:r>
            <a:r>
              <a:rPr lang="fi-FI" sz="2500" dirty="0">
                <a:latin typeface="+mn-lt"/>
              </a:rPr>
              <a:t> </a:t>
            </a:r>
            <a:r>
              <a:rPr lang="fi-FI" sz="2500" dirty="0" err="1">
                <a:latin typeface="+mn-lt"/>
              </a:rPr>
              <a:t>jõuab</a:t>
            </a:r>
            <a:r>
              <a:rPr lang="fi-FI" sz="2500" dirty="0">
                <a:latin typeface="+mn-lt"/>
              </a:rPr>
              <a:t> </a:t>
            </a:r>
            <a:r>
              <a:rPr lang="fi-FI" sz="2500" dirty="0" err="1">
                <a:latin typeface="+mn-lt"/>
              </a:rPr>
              <a:t>põhjapoolkerale</a:t>
            </a:r>
            <a:r>
              <a:rPr lang="fi-FI" sz="2500" dirty="0">
                <a:latin typeface="+mn-lt"/>
              </a:rPr>
              <a:t>.</a:t>
            </a:r>
          </a:p>
          <a:p>
            <a:pPr marL="342891" indent="-327652">
              <a:spcBef>
                <a:spcPts val="640"/>
              </a:spcBef>
              <a:buSzPct val="100000"/>
            </a:pPr>
            <a:endParaRPr sz="2500" dirty="0">
              <a:latin typeface="+mn-lt"/>
            </a:endParaRPr>
          </a:p>
          <a:p>
            <a:pPr marL="342891" indent="-327652">
              <a:spcBef>
                <a:spcPts val="640"/>
              </a:spcBef>
              <a:buSzPct val="100000"/>
            </a:pPr>
            <a:r>
              <a:rPr lang="fi-FI" sz="2500" dirty="0" err="1">
                <a:latin typeface="+mn-lt"/>
              </a:rPr>
              <a:t>Mõju</a:t>
            </a:r>
            <a:r>
              <a:rPr lang="fi-FI" sz="2500" dirty="0">
                <a:latin typeface="+mn-lt"/>
              </a:rPr>
              <a:t> </a:t>
            </a:r>
            <a:r>
              <a:rPr lang="fi-FI" sz="2500" dirty="0" err="1">
                <a:latin typeface="+mn-lt"/>
              </a:rPr>
              <a:t>võimendavad</a:t>
            </a:r>
            <a:r>
              <a:rPr lang="fi-FI" sz="2500" dirty="0">
                <a:latin typeface="+mn-lt"/>
              </a:rPr>
              <a:t> </a:t>
            </a:r>
            <a:r>
              <a:rPr lang="fi-FI" sz="2500" dirty="0" err="1">
                <a:latin typeface="+mn-lt"/>
              </a:rPr>
              <a:t>mitmed</a:t>
            </a:r>
            <a:r>
              <a:rPr lang="fi-FI" sz="2500" dirty="0">
                <a:latin typeface="+mn-lt"/>
              </a:rPr>
              <a:t> </a:t>
            </a:r>
            <a:r>
              <a:rPr lang="fi-FI" sz="2500" dirty="0" err="1">
                <a:latin typeface="+mn-lt"/>
              </a:rPr>
              <a:t>gaasid</a:t>
            </a:r>
            <a:r>
              <a:rPr lang="fi-FI" sz="2500" dirty="0">
                <a:latin typeface="+mn-lt"/>
              </a:rPr>
              <a:t>, </a:t>
            </a:r>
            <a:r>
              <a:rPr lang="fi-FI" sz="2500" dirty="0" err="1">
                <a:latin typeface="+mn-lt"/>
              </a:rPr>
              <a:t>sealhulgas</a:t>
            </a:r>
            <a:r>
              <a:rPr lang="fi-FI" sz="2500" dirty="0">
                <a:latin typeface="+mn-lt"/>
              </a:rPr>
              <a:t> CO₂ </a:t>
            </a:r>
            <a:br>
              <a:rPr lang="fi-FI" sz="2500" dirty="0">
                <a:latin typeface="+mn-lt"/>
              </a:rPr>
            </a:br>
            <a:r>
              <a:rPr lang="fi-FI" sz="2500" dirty="0">
                <a:latin typeface="+mn-lt"/>
              </a:rPr>
              <a:t>ja </a:t>
            </a:r>
            <a:r>
              <a:rPr lang="fi-FI" sz="2500" dirty="0" err="1">
                <a:latin typeface="+mn-lt"/>
              </a:rPr>
              <a:t>veeaur</a:t>
            </a:r>
            <a:r>
              <a:rPr lang="fi-FI" sz="2500" dirty="0">
                <a:latin typeface="+mn-lt"/>
              </a:rPr>
              <a:t> </a:t>
            </a:r>
            <a:r>
              <a:rPr lang="fi-FI" sz="2500" dirty="0" err="1">
                <a:latin typeface="+mn-lt"/>
              </a:rPr>
              <a:t>ning</a:t>
            </a:r>
            <a:r>
              <a:rPr lang="fi-FI" sz="2500" dirty="0">
                <a:latin typeface="+mn-lt"/>
              </a:rPr>
              <a:t> </a:t>
            </a:r>
            <a:r>
              <a:rPr lang="fi-FI" sz="2500" dirty="0" err="1">
                <a:latin typeface="+mn-lt"/>
              </a:rPr>
              <a:t>ookeani</a:t>
            </a:r>
            <a:r>
              <a:rPr lang="fi-FI" sz="2500" dirty="0">
                <a:latin typeface="+mn-lt"/>
              </a:rPr>
              <a:t> </a:t>
            </a:r>
            <a:r>
              <a:rPr lang="fi-FI" sz="2500" dirty="0" err="1">
                <a:latin typeface="+mn-lt"/>
              </a:rPr>
              <a:t>hoovuste</a:t>
            </a:r>
            <a:r>
              <a:rPr lang="fi-FI" sz="2500" dirty="0">
                <a:latin typeface="+mn-lt"/>
              </a:rPr>
              <a:t> </a:t>
            </a:r>
            <a:r>
              <a:rPr lang="fi-FI" sz="2500" dirty="0" err="1">
                <a:latin typeface="+mn-lt"/>
              </a:rPr>
              <a:t>muutused</a:t>
            </a:r>
            <a:r>
              <a:rPr lang="fi-FI" sz="2500" dirty="0">
                <a:latin typeface="+mn-lt"/>
              </a:rPr>
              <a:t>.</a:t>
            </a:r>
            <a:endParaRPr sz="2500" dirty="0">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a:extLst>
            <a:ext uri="{FF2B5EF4-FFF2-40B4-BE49-F238E27FC236}">
              <a16:creationId xmlns:a16="http://schemas.microsoft.com/office/drawing/2014/main" id="{21E09DF5-A527-7D18-7CF5-FB0C404B8424}"/>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A98D2AEC-8571-FBCF-4389-841A87B73F5A}"/>
              </a:ext>
            </a:extLst>
          </p:cNvPr>
          <p:cNvGrpSpPr/>
          <p:nvPr/>
        </p:nvGrpSpPr>
        <p:grpSpPr>
          <a:xfrm>
            <a:off x="0" y="-12391"/>
            <a:ext cx="9144000" cy="6870391"/>
            <a:chOff x="0" y="-12391"/>
            <a:chExt cx="9144000" cy="6870391"/>
          </a:xfrm>
        </p:grpSpPr>
        <p:sp>
          <p:nvSpPr>
            <p:cNvPr id="2" name="Rectangle 1">
              <a:extLst>
                <a:ext uri="{FF2B5EF4-FFF2-40B4-BE49-F238E27FC236}">
                  <a16:creationId xmlns:a16="http://schemas.microsoft.com/office/drawing/2014/main" id="{79BB574E-35B6-9706-A01F-A8EBD27F3049}"/>
                </a:ext>
              </a:extLst>
            </p:cNvPr>
            <p:cNvSpPr/>
            <p:nvPr/>
          </p:nvSpPr>
          <p:spPr>
            <a:xfrm>
              <a:off x="0" y="-12391"/>
              <a:ext cx="9144000" cy="6870391"/>
            </a:xfrm>
            <a:prstGeom prst="rect">
              <a:avLst/>
            </a:prstGeom>
            <a:solidFill>
              <a:srgbClr val="020E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Google Shape;120;p5">
              <a:extLst>
                <a:ext uri="{FF2B5EF4-FFF2-40B4-BE49-F238E27FC236}">
                  <a16:creationId xmlns:a16="http://schemas.microsoft.com/office/drawing/2014/main" id="{27085600-44D9-AE36-860A-7E83C8F97BA2}"/>
                </a:ext>
              </a:extLst>
            </p:cNvPr>
            <p:cNvSpPr txBox="1"/>
            <p:nvPr/>
          </p:nvSpPr>
          <p:spPr>
            <a:xfrm>
              <a:off x="610885" y="460412"/>
              <a:ext cx="7476161" cy="477013"/>
            </a:xfrm>
            <a:prstGeom prst="rect">
              <a:avLst/>
            </a:prstGeom>
            <a:noFill/>
            <a:ln>
              <a:noFill/>
            </a:ln>
          </p:spPr>
          <p:txBody>
            <a:bodyPr spcFirstLastPara="1" wrap="square" lIns="91425" tIns="45700" rIns="91425" bIns="45700" anchor="t" anchorCtr="0">
              <a:spAutoFit/>
            </a:bodyPr>
            <a:lstStyle/>
            <a:p>
              <a:r>
                <a:rPr lang="fi-FI" sz="2500" b="1" dirty="0" err="1">
                  <a:solidFill>
                    <a:schemeClr val="lt1"/>
                  </a:solidFill>
                  <a:latin typeface="+mj-lt"/>
                  <a:ea typeface="Calibri"/>
                  <a:cs typeface="Calibri"/>
                  <a:sym typeface="Calibri"/>
                </a:rPr>
                <a:t>Kliimaprotsesside</a:t>
              </a:r>
              <a:r>
                <a:rPr lang="fi-FI" sz="2500" b="1" dirty="0">
                  <a:solidFill>
                    <a:schemeClr val="lt1"/>
                  </a:solidFill>
                  <a:latin typeface="+mj-lt"/>
                  <a:ea typeface="Calibri"/>
                  <a:cs typeface="Calibri"/>
                  <a:sym typeface="Calibri"/>
                </a:rPr>
                <a:t> </a:t>
              </a:r>
              <a:r>
                <a:rPr lang="fi-FI" sz="2500" b="1" dirty="0" err="1">
                  <a:solidFill>
                    <a:schemeClr val="lt1"/>
                  </a:solidFill>
                  <a:latin typeface="+mj-lt"/>
                  <a:ea typeface="Calibri"/>
                  <a:cs typeface="Calibri"/>
                  <a:sym typeface="Calibri"/>
                </a:rPr>
                <a:t>orbitaalsed</a:t>
              </a:r>
              <a:r>
                <a:rPr lang="fi-FI" sz="2500" b="1" dirty="0">
                  <a:solidFill>
                    <a:schemeClr val="lt1"/>
                  </a:solidFill>
                  <a:latin typeface="+mj-lt"/>
                  <a:ea typeface="Calibri"/>
                  <a:cs typeface="Calibri"/>
                  <a:sym typeface="Calibri"/>
                </a:rPr>
                <a:t> </a:t>
              </a:r>
              <a:r>
                <a:rPr lang="fi-FI" sz="2500" b="1" dirty="0" err="1">
                  <a:solidFill>
                    <a:schemeClr val="lt1"/>
                  </a:solidFill>
                  <a:latin typeface="+mj-lt"/>
                  <a:ea typeface="Calibri"/>
                  <a:cs typeface="Calibri"/>
                  <a:sym typeface="Calibri"/>
                </a:rPr>
                <a:t>põhjused</a:t>
              </a:r>
              <a:endParaRPr sz="2500" dirty="0">
                <a:latin typeface="+mj-lt"/>
              </a:endParaRPr>
            </a:p>
          </p:txBody>
        </p:sp>
        <p:pic>
          <p:nvPicPr>
            <p:cNvPr id="121" name="Google Shape;121;p5">
              <a:extLst>
                <a:ext uri="{FF2B5EF4-FFF2-40B4-BE49-F238E27FC236}">
                  <a16:creationId xmlns:a16="http://schemas.microsoft.com/office/drawing/2014/main" id="{EBD2BE3B-1E94-D04B-B021-DA4F7218BA1F}"/>
                </a:ext>
              </a:extLst>
            </p:cNvPr>
            <p:cNvPicPr preferRelativeResize="0"/>
            <p:nvPr/>
          </p:nvPicPr>
          <p:blipFill>
            <a:blip r:embed="rId3"/>
            <a:srcRect/>
            <a:stretch/>
          </p:blipFill>
          <p:spPr>
            <a:xfrm>
              <a:off x="264180" y="1586385"/>
              <a:ext cx="8634341" cy="4624794"/>
            </a:xfrm>
            <a:prstGeom prst="rect">
              <a:avLst/>
            </a:prstGeom>
            <a:noFill/>
            <a:ln>
              <a:noFill/>
            </a:ln>
          </p:spPr>
        </p:pic>
        <p:sp>
          <p:nvSpPr>
            <p:cNvPr id="3" name="TextBox 2">
              <a:extLst>
                <a:ext uri="{FF2B5EF4-FFF2-40B4-BE49-F238E27FC236}">
                  <a16:creationId xmlns:a16="http://schemas.microsoft.com/office/drawing/2014/main" id="{930A1153-80B4-07B9-A109-741F5E272BA2}"/>
                </a:ext>
              </a:extLst>
            </p:cNvPr>
            <p:cNvSpPr txBox="1"/>
            <p:nvPr/>
          </p:nvSpPr>
          <p:spPr>
            <a:xfrm>
              <a:off x="610885" y="1586386"/>
              <a:ext cx="2267782" cy="369332"/>
            </a:xfrm>
            <a:prstGeom prst="rect">
              <a:avLst/>
            </a:prstGeom>
            <a:noFill/>
          </p:spPr>
          <p:txBody>
            <a:bodyPr wrap="square" rtlCol="0">
              <a:spAutoFit/>
            </a:bodyPr>
            <a:lstStyle/>
            <a:p>
              <a:r>
                <a:rPr lang="et-EE" sz="1800" b="1" dirty="0">
                  <a:solidFill>
                    <a:srgbClr val="65CDB7"/>
                  </a:solidFill>
                </a:rPr>
                <a:t>A. </a:t>
              </a:r>
              <a:r>
                <a:rPr lang="et-EE" sz="1800" b="1" dirty="0" err="1">
                  <a:solidFill>
                    <a:srgbClr val="65CDB7"/>
                  </a:solidFill>
                </a:rPr>
                <a:t>Ektsentrilisus</a:t>
              </a:r>
              <a:endParaRPr lang="en-GB" sz="1800" b="1" dirty="0">
                <a:solidFill>
                  <a:srgbClr val="65CDB7"/>
                </a:solidFill>
              </a:endParaRPr>
            </a:p>
          </p:txBody>
        </p:sp>
        <p:sp>
          <p:nvSpPr>
            <p:cNvPr id="4" name="TextBox 3">
              <a:extLst>
                <a:ext uri="{FF2B5EF4-FFF2-40B4-BE49-F238E27FC236}">
                  <a16:creationId xmlns:a16="http://schemas.microsoft.com/office/drawing/2014/main" id="{35863C55-DCC0-99A8-C301-5DDFD2D43DD1}"/>
                </a:ext>
              </a:extLst>
            </p:cNvPr>
            <p:cNvSpPr txBox="1"/>
            <p:nvPr/>
          </p:nvSpPr>
          <p:spPr>
            <a:xfrm>
              <a:off x="3463158" y="1586385"/>
              <a:ext cx="2311109" cy="646331"/>
            </a:xfrm>
            <a:prstGeom prst="rect">
              <a:avLst/>
            </a:prstGeom>
            <a:noFill/>
          </p:spPr>
          <p:txBody>
            <a:bodyPr wrap="square" rtlCol="0">
              <a:spAutoFit/>
            </a:bodyPr>
            <a:lstStyle/>
            <a:p>
              <a:r>
                <a:rPr lang="et-EE" sz="1800" b="1" dirty="0">
                  <a:solidFill>
                    <a:srgbClr val="65CDB7"/>
                  </a:solidFill>
                </a:rPr>
                <a:t>B. Pöörlemistelje </a:t>
              </a:r>
            </a:p>
            <a:p>
              <a:r>
                <a:rPr lang="et-EE" sz="1800" b="1" dirty="0">
                  <a:solidFill>
                    <a:srgbClr val="65CDB7"/>
                  </a:solidFill>
                </a:rPr>
                <a:t>    </a:t>
              </a:r>
              <a:r>
                <a:rPr lang="et-EE" sz="1800" b="1" spc="-300" dirty="0">
                  <a:solidFill>
                    <a:srgbClr val="65CDB7"/>
                  </a:solidFill>
                </a:rPr>
                <a:t> </a:t>
              </a:r>
              <a:r>
                <a:rPr lang="et-EE" sz="1800" b="1" dirty="0">
                  <a:solidFill>
                    <a:srgbClr val="65CDB7"/>
                  </a:solidFill>
                </a:rPr>
                <a:t>kaldenurk</a:t>
              </a:r>
              <a:endParaRPr lang="en-GB" sz="1800" b="1" dirty="0">
                <a:solidFill>
                  <a:srgbClr val="65CDB7"/>
                </a:solidFill>
              </a:endParaRPr>
            </a:p>
          </p:txBody>
        </p:sp>
        <p:sp>
          <p:nvSpPr>
            <p:cNvPr id="5" name="TextBox 4">
              <a:extLst>
                <a:ext uri="{FF2B5EF4-FFF2-40B4-BE49-F238E27FC236}">
                  <a16:creationId xmlns:a16="http://schemas.microsoft.com/office/drawing/2014/main" id="{224E76AF-2802-BF9B-9CB5-ABB34731109C}"/>
                </a:ext>
              </a:extLst>
            </p:cNvPr>
            <p:cNvSpPr txBox="1"/>
            <p:nvPr/>
          </p:nvSpPr>
          <p:spPr>
            <a:xfrm>
              <a:off x="6010024" y="1586385"/>
              <a:ext cx="2117975" cy="369332"/>
            </a:xfrm>
            <a:prstGeom prst="rect">
              <a:avLst/>
            </a:prstGeom>
            <a:noFill/>
          </p:spPr>
          <p:txBody>
            <a:bodyPr wrap="square" rtlCol="0">
              <a:spAutoFit/>
            </a:bodyPr>
            <a:lstStyle/>
            <a:p>
              <a:r>
                <a:rPr lang="et-EE" sz="1800" b="1" dirty="0">
                  <a:solidFill>
                    <a:srgbClr val="65CDB7"/>
                  </a:solidFill>
                </a:rPr>
                <a:t>C. Pretsessioon</a:t>
              </a:r>
              <a:endParaRPr lang="en-GB" sz="1800" b="1" dirty="0">
                <a:solidFill>
                  <a:srgbClr val="65CDB7"/>
                </a:solidFill>
              </a:endParaRPr>
            </a:p>
          </p:txBody>
        </p:sp>
        <p:sp>
          <p:nvSpPr>
            <p:cNvPr id="6" name="TextBox 5">
              <a:extLst>
                <a:ext uri="{FF2B5EF4-FFF2-40B4-BE49-F238E27FC236}">
                  <a16:creationId xmlns:a16="http://schemas.microsoft.com/office/drawing/2014/main" id="{68CFA295-164F-8CA8-8197-66E81C8FCD37}"/>
                </a:ext>
              </a:extLst>
            </p:cNvPr>
            <p:cNvSpPr txBox="1"/>
            <p:nvPr/>
          </p:nvSpPr>
          <p:spPr>
            <a:xfrm>
              <a:off x="2349800" y="2433891"/>
              <a:ext cx="528867" cy="307777"/>
            </a:xfrm>
            <a:prstGeom prst="rect">
              <a:avLst/>
            </a:prstGeom>
            <a:noFill/>
          </p:spPr>
          <p:txBody>
            <a:bodyPr wrap="square" rtlCol="0">
              <a:spAutoFit/>
            </a:bodyPr>
            <a:lstStyle/>
            <a:p>
              <a:r>
                <a:rPr lang="et-EE" dirty="0">
                  <a:solidFill>
                    <a:schemeClr val="bg1"/>
                  </a:solidFill>
                </a:rPr>
                <a:t>Maa</a:t>
              </a:r>
              <a:endParaRPr lang="en-GB" dirty="0">
                <a:solidFill>
                  <a:schemeClr val="bg1"/>
                </a:solidFill>
              </a:endParaRPr>
            </a:p>
          </p:txBody>
        </p:sp>
        <p:sp>
          <p:nvSpPr>
            <p:cNvPr id="7" name="TextBox 6">
              <a:extLst>
                <a:ext uri="{FF2B5EF4-FFF2-40B4-BE49-F238E27FC236}">
                  <a16:creationId xmlns:a16="http://schemas.microsoft.com/office/drawing/2014/main" id="{0BF49611-E88A-A79D-345E-772B30E44AD6}"/>
                </a:ext>
              </a:extLst>
            </p:cNvPr>
            <p:cNvSpPr txBox="1"/>
            <p:nvPr/>
          </p:nvSpPr>
          <p:spPr>
            <a:xfrm>
              <a:off x="1395529" y="3400605"/>
              <a:ext cx="698494" cy="307777"/>
            </a:xfrm>
            <a:prstGeom prst="rect">
              <a:avLst/>
            </a:prstGeom>
            <a:noFill/>
          </p:spPr>
          <p:txBody>
            <a:bodyPr wrap="square" rtlCol="0">
              <a:spAutoFit/>
            </a:bodyPr>
            <a:lstStyle/>
            <a:p>
              <a:r>
                <a:rPr lang="et-EE" dirty="0">
                  <a:solidFill>
                    <a:schemeClr val="bg1"/>
                  </a:solidFill>
                </a:rPr>
                <a:t>Päike</a:t>
              </a:r>
              <a:endParaRPr lang="en-GB" dirty="0">
                <a:solidFill>
                  <a:schemeClr val="bg1"/>
                </a:solidFill>
              </a:endParaRPr>
            </a:p>
          </p:txBody>
        </p:sp>
        <p:sp>
          <p:nvSpPr>
            <p:cNvPr id="8" name="TextBox 7">
              <a:extLst>
                <a:ext uri="{FF2B5EF4-FFF2-40B4-BE49-F238E27FC236}">
                  <a16:creationId xmlns:a16="http://schemas.microsoft.com/office/drawing/2014/main" id="{5078F9A2-480C-A456-465E-2481D9693DB5}"/>
                </a:ext>
              </a:extLst>
            </p:cNvPr>
            <p:cNvSpPr txBox="1"/>
            <p:nvPr/>
          </p:nvSpPr>
          <p:spPr>
            <a:xfrm>
              <a:off x="4694257" y="2638394"/>
              <a:ext cx="1080010" cy="307777"/>
            </a:xfrm>
            <a:prstGeom prst="rect">
              <a:avLst/>
            </a:prstGeom>
            <a:noFill/>
          </p:spPr>
          <p:txBody>
            <a:bodyPr wrap="square" rtlCol="0">
              <a:spAutoFit/>
            </a:bodyPr>
            <a:lstStyle/>
            <a:p>
              <a:r>
                <a:rPr lang="et-EE" dirty="0">
                  <a:solidFill>
                    <a:schemeClr val="bg1"/>
                  </a:solidFill>
                </a:rPr>
                <a:t>Kaldenurk</a:t>
              </a:r>
              <a:endParaRPr lang="en-GB" dirty="0">
                <a:solidFill>
                  <a:schemeClr val="bg1"/>
                </a:solidFill>
              </a:endParaRPr>
            </a:p>
          </p:txBody>
        </p:sp>
        <p:sp>
          <p:nvSpPr>
            <p:cNvPr id="9" name="TextBox 8">
              <a:extLst>
                <a:ext uri="{FF2B5EF4-FFF2-40B4-BE49-F238E27FC236}">
                  <a16:creationId xmlns:a16="http://schemas.microsoft.com/office/drawing/2014/main" id="{DFD890B9-7C70-565D-8D2E-38C0E52BF2B4}"/>
                </a:ext>
              </a:extLst>
            </p:cNvPr>
            <p:cNvSpPr txBox="1"/>
            <p:nvPr/>
          </p:nvSpPr>
          <p:spPr>
            <a:xfrm>
              <a:off x="3756431" y="3749902"/>
              <a:ext cx="1875652" cy="307777"/>
            </a:xfrm>
            <a:prstGeom prst="rect">
              <a:avLst/>
            </a:prstGeom>
            <a:noFill/>
          </p:spPr>
          <p:txBody>
            <a:bodyPr wrap="square" rtlCol="0">
              <a:spAutoFit/>
            </a:bodyPr>
            <a:lstStyle/>
            <a:p>
              <a:r>
                <a:rPr lang="et-EE" dirty="0">
                  <a:solidFill>
                    <a:schemeClr val="bg1"/>
                  </a:solidFill>
                </a:rPr>
                <a:t>Orbiit</a:t>
              </a:r>
              <a:endParaRPr lang="en-GB" dirty="0">
                <a:solidFill>
                  <a:schemeClr val="bg1"/>
                </a:solidFill>
              </a:endParaRPr>
            </a:p>
          </p:txBody>
        </p:sp>
        <p:sp>
          <p:nvSpPr>
            <p:cNvPr id="10" name="TextBox 9">
              <a:extLst>
                <a:ext uri="{FF2B5EF4-FFF2-40B4-BE49-F238E27FC236}">
                  <a16:creationId xmlns:a16="http://schemas.microsoft.com/office/drawing/2014/main" id="{45E4D458-3ABE-C462-B55A-BB8D54382033}"/>
                </a:ext>
              </a:extLst>
            </p:cNvPr>
            <p:cNvSpPr txBox="1"/>
            <p:nvPr/>
          </p:nvSpPr>
          <p:spPr>
            <a:xfrm>
              <a:off x="558685" y="4057679"/>
              <a:ext cx="1062558" cy="523220"/>
            </a:xfrm>
            <a:prstGeom prst="rect">
              <a:avLst/>
            </a:prstGeom>
            <a:noFill/>
          </p:spPr>
          <p:txBody>
            <a:bodyPr wrap="square" rtlCol="0">
              <a:spAutoFit/>
            </a:bodyPr>
            <a:lstStyle/>
            <a:p>
              <a:r>
                <a:rPr lang="et-EE">
                  <a:solidFill>
                    <a:schemeClr val="bg1"/>
                  </a:solidFill>
                </a:rPr>
                <a:t>Elliptiline orbiit</a:t>
              </a:r>
              <a:endParaRPr lang="en-GB" dirty="0">
                <a:solidFill>
                  <a:schemeClr val="bg1"/>
                </a:solidFill>
              </a:endParaRPr>
            </a:p>
          </p:txBody>
        </p:sp>
        <p:sp>
          <p:nvSpPr>
            <p:cNvPr id="11" name="TextBox 10">
              <a:extLst>
                <a:ext uri="{FF2B5EF4-FFF2-40B4-BE49-F238E27FC236}">
                  <a16:creationId xmlns:a16="http://schemas.microsoft.com/office/drawing/2014/main" id="{0033E3F7-7096-6FD0-2DBC-9B0503250C22}"/>
                </a:ext>
              </a:extLst>
            </p:cNvPr>
            <p:cNvSpPr txBox="1"/>
            <p:nvPr/>
          </p:nvSpPr>
          <p:spPr>
            <a:xfrm>
              <a:off x="2235200" y="4057679"/>
              <a:ext cx="919620" cy="523220"/>
            </a:xfrm>
            <a:prstGeom prst="rect">
              <a:avLst/>
            </a:prstGeom>
            <a:noFill/>
          </p:spPr>
          <p:txBody>
            <a:bodyPr wrap="square" rtlCol="0">
              <a:spAutoFit/>
            </a:bodyPr>
            <a:lstStyle/>
            <a:p>
              <a:r>
                <a:rPr lang="et-EE" dirty="0">
                  <a:solidFill>
                    <a:schemeClr val="bg1"/>
                  </a:solidFill>
                </a:rPr>
                <a:t>Ringjas orbiit</a:t>
              </a:r>
              <a:endParaRPr lang="en-GB" dirty="0">
                <a:solidFill>
                  <a:schemeClr val="bg1"/>
                </a:solidFill>
              </a:endParaRPr>
            </a:p>
          </p:txBody>
        </p:sp>
        <p:sp>
          <p:nvSpPr>
            <p:cNvPr id="12" name="TextBox 11">
              <a:extLst>
                <a:ext uri="{FF2B5EF4-FFF2-40B4-BE49-F238E27FC236}">
                  <a16:creationId xmlns:a16="http://schemas.microsoft.com/office/drawing/2014/main" id="{0854F91D-5D31-9EAF-903F-69100153707A}"/>
                </a:ext>
              </a:extLst>
            </p:cNvPr>
            <p:cNvSpPr txBox="1"/>
            <p:nvPr/>
          </p:nvSpPr>
          <p:spPr>
            <a:xfrm>
              <a:off x="5999063" y="4057679"/>
              <a:ext cx="1273804" cy="523220"/>
            </a:xfrm>
            <a:prstGeom prst="rect">
              <a:avLst/>
            </a:prstGeom>
            <a:noFill/>
          </p:spPr>
          <p:txBody>
            <a:bodyPr wrap="square" rtlCol="0">
              <a:spAutoFit/>
            </a:bodyPr>
            <a:lstStyle/>
            <a:p>
              <a:r>
                <a:rPr lang="et-EE" dirty="0">
                  <a:solidFill>
                    <a:schemeClr val="bg1"/>
                  </a:solidFill>
                </a:rPr>
                <a:t>Pretsessiooni telg</a:t>
              </a:r>
              <a:endParaRPr lang="en-GB" dirty="0">
                <a:solidFill>
                  <a:schemeClr val="bg1"/>
                </a:solidFill>
              </a:endParaRPr>
            </a:p>
          </p:txBody>
        </p:sp>
        <p:sp>
          <p:nvSpPr>
            <p:cNvPr id="13" name="TextBox 12">
              <a:extLst>
                <a:ext uri="{FF2B5EF4-FFF2-40B4-BE49-F238E27FC236}">
                  <a16:creationId xmlns:a16="http://schemas.microsoft.com/office/drawing/2014/main" id="{2C20EC40-A4C7-9A4D-2002-7553461B08DC}"/>
                </a:ext>
              </a:extLst>
            </p:cNvPr>
            <p:cNvSpPr txBox="1"/>
            <p:nvPr/>
          </p:nvSpPr>
          <p:spPr>
            <a:xfrm>
              <a:off x="7409968" y="4057679"/>
              <a:ext cx="1469851" cy="523220"/>
            </a:xfrm>
            <a:prstGeom prst="rect">
              <a:avLst/>
            </a:prstGeom>
            <a:noFill/>
          </p:spPr>
          <p:txBody>
            <a:bodyPr wrap="square" rtlCol="0">
              <a:spAutoFit/>
            </a:bodyPr>
            <a:lstStyle/>
            <a:p>
              <a:r>
                <a:rPr lang="et-EE" dirty="0">
                  <a:solidFill>
                    <a:schemeClr val="bg1"/>
                  </a:solidFill>
                </a:rPr>
                <a:t>Pretsessiooni orbiit</a:t>
              </a:r>
              <a:endParaRPr lang="en-GB" dirty="0">
                <a:solidFill>
                  <a:schemeClr val="bg1"/>
                </a:solidFill>
              </a:endParaRPr>
            </a:p>
          </p:txBody>
        </p:sp>
        <p:sp>
          <p:nvSpPr>
            <p:cNvPr id="14" name="TextBox 13">
              <a:extLst>
                <a:ext uri="{FF2B5EF4-FFF2-40B4-BE49-F238E27FC236}">
                  <a16:creationId xmlns:a16="http://schemas.microsoft.com/office/drawing/2014/main" id="{3F67AA3F-E1DA-B0B0-FCE2-8F3410C035B6}"/>
                </a:ext>
              </a:extLst>
            </p:cNvPr>
            <p:cNvSpPr txBox="1"/>
            <p:nvPr/>
          </p:nvSpPr>
          <p:spPr>
            <a:xfrm>
              <a:off x="3463158" y="6057290"/>
              <a:ext cx="2796114" cy="307777"/>
            </a:xfrm>
            <a:prstGeom prst="rect">
              <a:avLst/>
            </a:prstGeom>
            <a:noFill/>
          </p:spPr>
          <p:txBody>
            <a:bodyPr wrap="square" rtlCol="0">
              <a:spAutoFit/>
            </a:bodyPr>
            <a:lstStyle/>
            <a:p>
              <a:pPr algn="ctr"/>
              <a:r>
                <a:rPr lang="et-EE" spc="600" dirty="0">
                  <a:solidFill>
                    <a:schemeClr val="bg1"/>
                  </a:solidFill>
                </a:rPr>
                <a:t>Aastatuhanded</a:t>
              </a:r>
              <a:endParaRPr lang="en-GB" spc="600" dirty="0">
                <a:solidFill>
                  <a:schemeClr val="bg1"/>
                </a:solidFill>
              </a:endParaRPr>
            </a:p>
          </p:txBody>
        </p:sp>
      </p:grpSp>
    </p:spTree>
    <p:extLst>
      <p:ext uri="{BB962C8B-B14F-4D97-AF65-F5344CB8AC3E}">
        <p14:creationId xmlns:p14="http://schemas.microsoft.com/office/powerpoint/2010/main" val="4084577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20E39"/>
        </a:solidFill>
        <a:effectLst/>
      </p:bgPr>
    </p:bg>
    <p:spTree>
      <p:nvGrpSpPr>
        <p:cNvPr id="1" name="Shape 125"/>
        <p:cNvGrpSpPr/>
        <p:nvPr/>
      </p:nvGrpSpPr>
      <p:grpSpPr>
        <a:xfrm>
          <a:off x="0" y="0"/>
          <a:ext cx="0" cy="0"/>
          <a:chOff x="0" y="0"/>
          <a:chExt cx="0" cy="0"/>
        </a:xfrm>
      </p:grpSpPr>
      <p:sp>
        <p:nvSpPr>
          <p:cNvPr id="2" name="Rectangle 1">
            <a:extLst>
              <a:ext uri="{FF2B5EF4-FFF2-40B4-BE49-F238E27FC236}">
                <a16:creationId xmlns:a16="http://schemas.microsoft.com/office/drawing/2014/main" id="{1A0F2FFE-CCEC-C5DA-5056-E4CB03CFCBBB}"/>
              </a:ext>
            </a:extLst>
          </p:cNvPr>
          <p:cNvSpPr/>
          <p:nvPr/>
        </p:nvSpPr>
        <p:spPr>
          <a:xfrm>
            <a:off x="1546270" y="407668"/>
            <a:ext cx="6089334" cy="2144411"/>
          </a:xfrm>
          <a:prstGeom prst="rect">
            <a:avLst/>
          </a:prstGeom>
          <a:solidFill>
            <a:srgbClr val="211F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7" name="Google Shape;127;g3a018986ffc_1_92" descr="obliquity"/>
          <p:cNvPicPr preferRelativeResize="0"/>
          <p:nvPr/>
        </p:nvPicPr>
        <p:blipFill rotWithShape="1">
          <a:blip r:embed="rId3">
            <a:alphaModFix/>
          </a:blip>
          <a:srcRect/>
          <a:stretch/>
        </p:blipFill>
        <p:spPr>
          <a:xfrm>
            <a:off x="1546270" y="407668"/>
            <a:ext cx="3766875" cy="2163661"/>
          </a:xfrm>
          <a:prstGeom prst="rect">
            <a:avLst/>
          </a:prstGeom>
          <a:noFill/>
          <a:ln>
            <a:noFill/>
          </a:ln>
        </p:spPr>
      </p:pic>
      <p:pic>
        <p:nvPicPr>
          <p:cNvPr id="126" name="Google Shape;126;g3a018986ffc_1_92" descr="Pildiotsingu eccentricity earth gif tulemus"/>
          <p:cNvPicPr preferRelativeResize="0"/>
          <p:nvPr/>
        </p:nvPicPr>
        <p:blipFill rotWithShape="1">
          <a:blip r:embed="rId4">
            <a:alphaModFix/>
          </a:blip>
          <a:srcRect/>
          <a:stretch/>
        </p:blipFill>
        <p:spPr>
          <a:xfrm>
            <a:off x="1546270" y="2552079"/>
            <a:ext cx="3766875" cy="3766900"/>
          </a:xfrm>
          <a:prstGeom prst="rect">
            <a:avLst/>
          </a:prstGeom>
          <a:noFill/>
          <a:ln>
            <a:noFill/>
          </a:ln>
        </p:spPr>
      </p:pic>
      <p:pic>
        <p:nvPicPr>
          <p:cNvPr id="128" name="Google Shape;128;g3a018986ffc_1_92" descr="Pildiotsingu precesion earth gif tulemus"/>
          <p:cNvPicPr preferRelativeResize="0"/>
          <p:nvPr/>
        </p:nvPicPr>
        <p:blipFill rotWithShape="1">
          <a:blip r:embed="rId5">
            <a:alphaModFix/>
          </a:blip>
          <a:srcRect/>
          <a:stretch/>
        </p:blipFill>
        <p:spPr>
          <a:xfrm>
            <a:off x="5313146" y="2552079"/>
            <a:ext cx="2322458" cy="3766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4" name="Picture 3" descr="A close up of a blue crystal&#10;&#10;AI-generated content may be incorrect.">
            <a:extLst>
              <a:ext uri="{FF2B5EF4-FFF2-40B4-BE49-F238E27FC236}">
                <a16:creationId xmlns:a16="http://schemas.microsoft.com/office/drawing/2014/main" id="{C4086EA8-091D-07DD-BC76-E0BB495C1354}"/>
              </a:ext>
            </a:extLst>
          </p:cNvPr>
          <p:cNvPicPr>
            <a:picLocks noChangeAspect="1"/>
          </p:cNvPicPr>
          <p:nvPr/>
        </p:nvPicPr>
        <p:blipFill>
          <a:blip r:embed="rId3"/>
          <a:stretch>
            <a:fillRect/>
          </a:stretch>
        </p:blipFill>
        <p:spPr>
          <a:xfrm>
            <a:off x="0" y="0"/>
            <a:ext cx="9144000" cy="6858000"/>
          </a:xfrm>
          <a:prstGeom prst="rect">
            <a:avLst/>
          </a:prstGeom>
        </p:spPr>
      </p:pic>
      <p:sp>
        <p:nvSpPr>
          <p:cNvPr id="2" name="Rectangle 1">
            <a:extLst>
              <a:ext uri="{FF2B5EF4-FFF2-40B4-BE49-F238E27FC236}">
                <a16:creationId xmlns:a16="http://schemas.microsoft.com/office/drawing/2014/main" id="{6E767415-0DEF-7594-CA53-3911995C980E}"/>
              </a:ext>
            </a:extLst>
          </p:cNvPr>
          <p:cNvSpPr/>
          <p:nvPr/>
        </p:nvSpPr>
        <p:spPr>
          <a:xfrm>
            <a:off x="0" y="-12391"/>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Google Shape;133;p6"/>
          <p:cNvSpPr txBox="1">
            <a:spLocks noGrp="1"/>
          </p:cNvSpPr>
          <p:nvPr>
            <p:ph type="title"/>
          </p:nvPr>
        </p:nvSpPr>
        <p:spPr>
          <a:xfrm>
            <a:off x="457200" y="-12391"/>
            <a:ext cx="8229600" cy="1430028"/>
          </a:xfrm>
          <a:prstGeom prst="rect">
            <a:avLst/>
          </a:prstGeom>
          <a:noFill/>
          <a:ln>
            <a:noFill/>
          </a:ln>
        </p:spPr>
        <p:txBody>
          <a:bodyPr spcFirstLastPara="1" wrap="square" lIns="91425" tIns="45700" rIns="91425" bIns="45700" anchor="ctr" anchorCtr="0">
            <a:normAutofit/>
          </a:bodyPr>
          <a:lstStyle/>
          <a:p>
            <a:pPr algn="l">
              <a:buSzPct val="100000"/>
            </a:pPr>
            <a:r>
              <a:rPr lang="fi-FI" sz="4000" b="1" dirty="0" err="1">
                <a:solidFill>
                  <a:schemeClr val="bg1"/>
                </a:solidFill>
                <a:latin typeface="+mj-lt"/>
              </a:rPr>
              <a:t>Viimane</a:t>
            </a:r>
            <a:r>
              <a:rPr lang="fi-FI" sz="4000" b="1" dirty="0">
                <a:solidFill>
                  <a:schemeClr val="bg1"/>
                </a:solidFill>
                <a:latin typeface="+mj-lt"/>
              </a:rPr>
              <a:t> </a:t>
            </a:r>
            <a:r>
              <a:rPr lang="fi-FI" sz="4000" b="1" dirty="0" err="1">
                <a:solidFill>
                  <a:schemeClr val="bg1"/>
                </a:solidFill>
                <a:latin typeface="+mj-lt"/>
              </a:rPr>
              <a:t>jääaeg</a:t>
            </a:r>
            <a:r>
              <a:rPr lang="fi-FI" sz="4000" b="1" dirty="0">
                <a:solidFill>
                  <a:schemeClr val="bg1"/>
                </a:solidFill>
                <a:latin typeface="+mj-lt"/>
              </a:rPr>
              <a:t> / </a:t>
            </a:r>
            <a:r>
              <a:rPr lang="en-GB" sz="2500" b="1" dirty="0" err="1">
                <a:solidFill>
                  <a:schemeClr val="bg1"/>
                </a:solidFill>
                <a:latin typeface="+mj-lt"/>
              </a:rPr>
              <a:t>Weichseli</a:t>
            </a:r>
            <a:r>
              <a:rPr lang="en-GB" sz="2500" b="1" dirty="0">
                <a:solidFill>
                  <a:schemeClr val="bg1"/>
                </a:solidFill>
                <a:latin typeface="+mj-lt"/>
              </a:rPr>
              <a:t> </a:t>
            </a:r>
            <a:r>
              <a:rPr lang="en-GB" sz="2500" b="1" dirty="0" err="1">
                <a:solidFill>
                  <a:schemeClr val="bg1"/>
                </a:solidFill>
                <a:latin typeface="+mj-lt"/>
              </a:rPr>
              <a:t>jäätumine</a:t>
            </a:r>
            <a:endParaRPr lang="en-GB" sz="2500" b="1" dirty="0">
              <a:solidFill>
                <a:schemeClr val="bg1"/>
              </a:solidFill>
              <a:latin typeface="+mj-lt"/>
            </a:endParaRPr>
          </a:p>
        </p:txBody>
      </p:sp>
      <p:grpSp>
        <p:nvGrpSpPr>
          <p:cNvPr id="12" name="Group 11">
            <a:extLst>
              <a:ext uri="{FF2B5EF4-FFF2-40B4-BE49-F238E27FC236}">
                <a16:creationId xmlns:a16="http://schemas.microsoft.com/office/drawing/2014/main" id="{5DE28B1F-ED13-6840-76E2-62530BBE74B2}"/>
              </a:ext>
            </a:extLst>
          </p:cNvPr>
          <p:cNvGrpSpPr/>
          <p:nvPr/>
        </p:nvGrpSpPr>
        <p:grpSpPr>
          <a:xfrm>
            <a:off x="351322" y="2777690"/>
            <a:ext cx="8489998" cy="2685620"/>
            <a:chOff x="351322" y="2777690"/>
            <a:chExt cx="8489998" cy="2685620"/>
          </a:xfrm>
        </p:grpSpPr>
        <p:sp>
          <p:nvSpPr>
            <p:cNvPr id="5" name="Oval 4">
              <a:extLst>
                <a:ext uri="{FF2B5EF4-FFF2-40B4-BE49-F238E27FC236}">
                  <a16:creationId xmlns:a16="http://schemas.microsoft.com/office/drawing/2014/main" id="{24274940-F416-3673-E390-EA63C04F9DD3}"/>
                </a:ext>
              </a:extLst>
            </p:cNvPr>
            <p:cNvSpPr/>
            <p:nvPr/>
          </p:nvSpPr>
          <p:spPr>
            <a:xfrm>
              <a:off x="351322" y="2777690"/>
              <a:ext cx="2685620" cy="26856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a:extLst>
                <a:ext uri="{FF2B5EF4-FFF2-40B4-BE49-F238E27FC236}">
                  <a16:creationId xmlns:a16="http://schemas.microsoft.com/office/drawing/2014/main" id="{4F88A7D1-9EB2-D781-BBD7-012C7EF81EC3}"/>
                </a:ext>
              </a:extLst>
            </p:cNvPr>
            <p:cNvSpPr/>
            <p:nvPr/>
          </p:nvSpPr>
          <p:spPr>
            <a:xfrm>
              <a:off x="3253511" y="2777690"/>
              <a:ext cx="2685620" cy="26856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F0FB1E0-AC22-1E55-49DB-6F5205517FF1}"/>
                </a:ext>
              </a:extLst>
            </p:cNvPr>
            <p:cNvSpPr/>
            <p:nvPr/>
          </p:nvSpPr>
          <p:spPr>
            <a:xfrm>
              <a:off x="6155700" y="2777690"/>
              <a:ext cx="2685620" cy="268562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4B97CEB-E629-36BC-D68F-9C238922A2FD}"/>
                </a:ext>
              </a:extLst>
            </p:cNvPr>
            <p:cNvSpPr txBox="1"/>
            <p:nvPr/>
          </p:nvSpPr>
          <p:spPr>
            <a:xfrm>
              <a:off x="351322" y="3147461"/>
              <a:ext cx="2685620" cy="2015936"/>
            </a:xfrm>
            <a:prstGeom prst="rect">
              <a:avLst/>
            </a:prstGeom>
            <a:noFill/>
          </p:spPr>
          <p:txBody>
            <a:bodyPr wrap="square" rtlCol="0">
              <a:spAutoFit/>
            </a:bodyPr>
            <a:lstStyle/>
            <a:p>
              <a:pPr algn="ctr"/>
              <a:r>
                <a:rPr lang="fi-FI" sz="2500" dirty="0" err="1">
                  <a:solidFill>
                    <a:schemeClr val="tx1"/>
                  </a:solidFill>
                </a:rPr>
                <a:t>Algas</a:t>
              </a:r>
              <a:r>
                <a:rPr lang="fi-FI" sz="2500" dirty="0">
                  <a:solidFill>
                    <a:schemeClr val="tx1"/>
                  </a:solidFill>
                </a:rPr>
                <a:t> </a:t>
              </a:r>
              <a:br>
                <a:rPr lang="fi-FI" sz="2500" dirty="0">
                  <a:solidFill>
                    <a:schemeClr val="tx1"/>
                  </a:solidFill>
                </a:rPr>
              </a:br>
              <a:r>
                <a:rPr lang="fi-FI" sz="2500" b="1" dirty="0">
                  <a:solidFill>
                    <a:schemeClr val="bg2">
                      <a:lumMod val="60000"/>
                      <a:lumOff val="40000"/>
                    </a:schemeClr>
                  </a:solidFill>
                </a:rPr>
                <a:t>~115 000 a </a:t>
              </a:r>
              <a:br>
                <a:rPr lang="fi-FI" sz="2500" dirty="0">
                  <a:solidFill>
                    <a:schemeClr val="tx1"/>
                  </a:solidFill>
                </a:rPr>
              </a:br>
              <a:r>
                <a:rPr lang="fi-FI" sz="2500" dirty="0" err="1">
                  <a:solidFill>
                    <a:schemeClr val="tx1"/>
                  </a:solidFill>
                </a:rPr>
                <a:t>tagasi</a:t>
              </a:r>
              <a:r>
                <a:rPr lang="fi-FI" sz="2500" dirty="0">
                  <a:solidFill>
                    <a:schemeClr val="tx1"/>
                  </a:solidFill>
                </a:rPr>
                <a:t>, </a:t>
              </a:r>
              <a:r>
                <a:rPr lang="fi-FI" sz="2500" dirty="0" err="1">
                  <a:solidFill>
                    <a:schemeClr val="tx1"/>
                  </a:solidFill>
                </a:rPr>
                <a:t>lõppes</a:t>
              </a:r>
              <a:r>
                <a:rPr lang="fi-FI" sz="2500" dirty="0">
                  <a:solidFill>
                    <a:schemeClr val="tx1"/>
                  </a:solidFill>
                </a:rPr>
                <a:t> </a:t>
              </a:r>
              <a:br>
                <a:rPr lang="fi-FI" sz="2500" dirty="0">
                  <a:solidFill>
                    <a:schemeClr val="tx1"/>
                  </a:solidFill>
                </a:rPr>
              </a:br>
              <a:r>
                <a:rPr lang="fi-FI" sz="2500" b="1" dirty="0">
                  <a:solidFill>
                    <a:schemeClr val="bg2">
                      <a:lumMod val="60000"/>
                      <a:lumOff val="40000"/>
                    </a:schemeClr>
                  </a:solidFill>
                </a:rPr>
                <a:t>~11 700 a </a:t>
              </a:r>
              <a:br>
                <a:rPr lang="fi-FI" sz="2500" dirty="0">
                  <a:solidFill>
                    <a:schemeClr val="tx1"/>
                  </a:solidFill>
                </a:rPr>
              </a:br>
              <a:r>
                <a:rPr lang="fi-FI" sz="2500" dirty="0" err="1">
                  <a:solidFill>
                    <a:schemeClr val="tx1"/>
                  </a:solidFill>
                </a:rPr>
                <a:t>tagasi</a:t>
              </a:r>
              <a:endParaRPr lang="en-US" sz="2500" dirty="0">
                <a:solidFill>
                  <a:schemeClr val="tx1"/>
                </a:solidFill>
              </a:endParaRPr>
            </a:p>
          </p:txBody>
        </p:sp>
        <p:sp>
          <p:nvSpPr>
            <p:cNvPr id="9" name="TextBox 8">
              <a:extLst>
                <a:ext uri="{FF2B5EF4-FFF2-40B4-BE49-F238E27FC236}">
                  <a16:creationId xmlns:a16="http://schemas.microsoft.com/office/drawing/2014/main" id="{7891E8CE-B556-F270-E583-4D007DF15433}"/>
                </a:ext>
              </a:extLst>
            </p:cNvPr>
            <p:cNvSpPr txBox="1"/>
            <p:nvPr/>
          </p:nvSpPr>
          <p:spPr>
            <a:xfrm>
              <a:off x="3253511" y="3322210"/>
              <a:ext cx="2685620" cy="1631216"/>
            </a:xfrm>
            <a:prstGeom prst="rect">
              <a:avLst/>
            </a:prstGeom>
            <a:noFill/>
          </p:spPr>
          <p:txBody>
            <a:bodyPr wrap="square" rtlCol="0">
              <a:spAutoFit/>
            </a:bodyPr>
            <a:lstStyle/>
            <a:p>
              <a:pPr marL="0" indent="0" algn="ctr">
                <a:spcBef>
                  <a:spcPts val="640"/>
                </a:spcBef>
                <a:buSzPts val="3200"/>
                <a:buNone/>
              </a:pPr>
              <a:r>
                <a:rPr lang="fi-FI" sz="2500" dirty="0">
                  <a:solidFill>
                    <a:schemeClr val="tx1"/>
                  </a:solidFill>
                </a:rPr>
                <a:t>Eestit </a:t>
              </a:r>
              <a:r>
                <a:rPr lang="fi-FI" sz="2500" dirty="0" err="1">
                  <a:solidFill>
                    <a:schemeClr val="tx1"/>
                  </a:solidFill>
                </a:rPr>
                <a:t>kattis</a:t>
              </a:r>
              <a:r>
                <a:rPr lang="fi-FI" sz="2500" dirty="0">
                  <a:solidFill>
                    <a:schemeClr val="tx1"/>
                  </a:solidFill>
                </a:rPr>
                <a:t> </a:t>
              </a:r>
              <a:br>
                <a:rPr lang="fi-FI" sz="2500" dirty="0">
                  <a:solidFill>
                    <a:schemeClr val="tx1"/>
                  </a:solidFill>
                </a:rPr>
              </a:br>
              <a:r>
                <a:rPr lang="fi-FI" sz="2500" b="1" dirty="0">
                  <a:solidFill>
                    <a:schemeClr val="bg2">
                      <a:lumMod val="60000"/>
                      <a:lumOff val="40000"/>
                    </a:schemeClr>
                  </a:solidFill>
                </a:rPr>
                <a:t>1–2 km </a:t>
              </a:r>
              <a:br>
                <a:rPr lang="fi-FI" sz="2500" dirty="0">
                  <a:solidFill>
                    <a:schemeClr val="tx1"/>
                  </a:solidFill>
                </a:rPr>
              </a:br>
              <a:r>
                <a:rPr lang="fi-FI" sz="2500" dirty="0">
                  <a:solidFill>
                    <a:schemeClr val="tx1"/>
                  </a:solidFill>
                </a:rPr>
                <a:t>paksune </a:t>
              </a:r>
              <a:br>
                <a:rPr lang="fi-FI" sz="2500" dirty="0">
                  <a:solidFill>
                    <a:schemeClr val="tx1"/>
                  </a:solidFill>
                </a:rPr>
              </a:br>
              <a:r>
                <a:rPr lang="fi-FI" sz="2500" dirty="0" err="1">
                  <a:solidFill>
                    <a:schemeClr val="tx1"/>
                  </a:solidFill>
                </a:rPr>
                <a:t>jääkilp</a:t>
              </a:r>
              <a:endParaRPr lang="fi-FI" sz="2500" dirty="0">
                <a:solidFill>
                  <a:schemeClr val="tx1"/>
                </a:solidFill>
              </a:endParaRPr>
            </a:p>
          </p:txBody>
        </p:sp>
        <p:sp>
          <p:nvSpPr>
            <p:cNvPr id="10" name="TextBox 9">
              <a:extLst>
                <a:ext uri="{FF2B5EF4-FFF2-40B4-BE49-F238E27FC236}">
                  <a16:creationId xmlns:a16="http://schemas.microsoft.com/office/drawing/2014/main" id="{88BA7AED-1982-D92F-E10B-301664DEAFB3}"/>
                </a:ext>
              </a:extLst>
            </p:cNvPr>
            <p:cNvSpPr txBox="1"/>
            <p:nvPr/>
          </p:nvSpPr>
          <p:spPr>
            <a:xfrm>
              <a:off x="6155700" y="3322210"/>
              <a:ext cx="2685620" cy="1631216"/>
            </a:xfrm>
            <a:prstGeom prst="rect">
              <a:avLst/>
            </a:prstGeom>
            <a:noFill/>
          </p:spPr>
          <p:txBody>
            <a:bodyPr wrap="square" rtlCol="0">
              <a:spAutoFit/>
            </a:bodyPr>
            <a:lstStyle/>
            <a:p>
              <a:pPr algn="ctr"/>
              <a:r>
                <a:rPr lang="fi-FI" sz="2500" dirty="0">
                  <a:solidFill>
                    <a:schemeClr val="tx1"/>
                  </a:solidFill>
                </a:rPr>
                <a:t>Jää liikus </a:t>
              </a:r>
              <a:br>
                <a:rPr lang="fi-FI" sz="2500" dirty="0">
                  <a:solidFill>
                    <a:schemeClr val="tx1"/>
                  </a:solidFill>
                </a:rPr>
              </a:br>
              <a:r>
                <a:rPr lang="fi-FI" sz="2500" dirty="0" err="1">
                  <a:solidFill>
                    <a:schemeClr val="tx1"/>
                  </a:solidFill>
                </a:rPr>
                <a:t>põhjast</a:t>
              </a:r>
              <a:endParaRPr lang="fi-FI" sz="2500" dirty="0">
                <a:solidFill>
                  <a:schemeClr val="tx1"/>
                </a:solidFill>
              </a:endParaRPr>
            </a:p>
            <a:p>
              <a:pPr algn="ctr"/>
              <a:r>
                <a:rPr lang="fi-FI" sz="2500" dirty="0">
                  <a:solidFill>
                    <a:schemeClr val="tx1"/>
                  </a:solidFill>
                </a:rPr>
                <a:t> </a:t>
              </a:r>
            </a:p>
            <a:p>
              <a:pPr algn="ctr"/>
              <a:r>
                <a:rPr lang="fi-FI" sz="2500" dirty="0" err="1">
                  <a:solidFill>
                    <a:schemeClr val="tx1"/>
                  </a:solidFill>
                </a:rPr>
                <a:t>lõunasse</a:t>
              </a:r>
              <a:endParaRPr lang="en-US" sz="2500" dirty="0"/>
            </a:p>
          </p:txBody>
        </p:sp>
      </p:grpSp>
      <p:sp>
        <p:nvSpPr>
          <p:cNvPr id="11" name="object 8">
            <a:extLst>
              <a:ext uri="{FF2B5EF4-FFF2-40B4-BE49-F238E27FC236}">
                <a16:creationId xmlns:a16="http://schemas.microsoft.com/office/drawing/2014/main" id="{74FA4FAB-3D74-AD71-F5CE-52B438EFFD66}"/>
              </a:ext>
            </a:extLst>
          </p:cNvPr>
          <p:cNvSpPr/>
          <p:nvPr/>
        </p:nvSpPr>
        <p:spPr>
          <a:xfrm rot="5400000">
            <a:off x="7344059" y="4264970"/>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chemeClr val="bg2">
              <a:lumMod val="40000"/>
              <a:lumOff val="60000"/>
            </a:schemeClr>
          </a:solidFill>
          <a:ln w="25400">
            <a:solidFill>
              <a:schemeClr val="bg2">
                <a:lumMod val="40000"/>
                <a:lumOff val="60000"/>
              </a:schemeClr>
            </a:solidFill>
          </a:ln>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5" name="Picture 4">
            <a:extLst>
              <a:ext uri="{FF2B5EF4-FFF2-40B4-BE49-F238E27FC236}">
                <a16:creationId xmlns:a16="http://schemas.microsoft.com/office/drawing/2014/main" id="{22536B12-A072-578E-F677-185F4E72941B}"/>
              </a:ext>
            </a:extLst>
          </p:cNvPr>
          <p:cNvPicPr>
            <a:picLocks noChangeAspect="1"/>
          </p:cNvPicPr>
          <p:nvPr/>
        </p:nvPicPr>
        <p:blipFill>
          <a:blip r:embed="rId3"/>
          <a:srcRect/>
          <a:stretch/>
        </p:blipFill>
        <p:spPr>
          <a:xfrm>
            <a:off x="0" y="0"/>
            <a:ext cx="9144000" cy="6858000"/>
          </a:xfrm>
          <a:prstGeom prst="rect">
            <a:avLst/>
          </a:prstGeom>
        </p:spPr>
      </p:pic>
      <p:sp>
        <p:nvSpPr>
          <p:cNvPr id="2" name="Rectangle 1">
            <a:extLst>
              <a:ext uri="{FF2B5EF4-FFF2-40B4-BE49-F238E27FC236}">
                <a16:creationId xmlns:a16="http://schemas.microsoft.com/office/drawing/2014/main" id="{2133B44B-CB45-DCC8-040C-42697F621FD6}"/>
              </a:ext>
            </a:extLst>
          </p:cNvPr>
          <p:cNvSpPr/>
          <p:nvPr/>
        </p:nvSpPr>
        <p:spPr>
          <a:xfrm>
            <a:off x="0" y="-12391"/>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Google Shape;139;p3"/>
          <p:cNvSpPr txBox="1">
            <a:spLocks noGrp="1"/>
          </p:cNvSpPr>
          <p:nvPr>
            <p:ph type="title"/>
          </p:nvPr>
        </p:nvSpPr>
        <p:spPr>
          <a:xfrm>
            <a:off x="457200" y="-12391"/>
            <a:ext cx="8229600" cy="1430028"/>
          </a:xfrm>
          <a:prstGeom prst="rect">
            <a:avLst/>
          </a:prstGeom>
          <a:noFill/>
          <a:ln>
            <a:noFill/>
          </a:ln>
        </p:spPr>
        <p:txBody>
          <a:bodyPr spcFirstLastPara="1" wrap="square" lIns="91425" tIns="45700" rIns="91425" bIns="45700" anchor="ctr" anchorCtr="0">
            <a:normAutofit fontScale="90000"/>
          </a:bodyPr>
          <a:lstStyle/>
          <a:p>
            <a:pPr algn="l">
              <a:buSzPts val="4400"/>
            </a:pPr>
            <a:r>
              <a:rPr lang="fi-FI" b="1" dirty="0" err="1">
                <a:solidFill>
                  <a:schemeClr val="bg1"/>
                </a:solidFill>
                <a:latin typeface="+mj-lt"/>
              </a:rPr>
              <a:t>Viimase</a:t>
            </a:r>
            <a:r>
              <a:rPr lang="fi-FI" b="1" dirty="0">
                <a:solidFill>
                  <a:schemeClr val="bg1"/>
                </a:solidFill>
                <a:latin typeface="+mj-lt"/>
              </a:rPr>
              <a:t> jääaja </a:t>
            </a:r>
            <a:r>
              <a:rPr lang="fi-FI" b="1" dirty="0" err="1">
                <a:solidFill>
                  <a:schemeClr val="bg1"/>
                </a:solidFill>
                <a:latin typeface="+mj-lt"/>
              </a:rPr>
              <a:t>liustikute</a:t>
            </a:r>
            <a:r>
              <a:rPr lang="fi-FI" b="1" dirty="0">
                <a:solidFill>
                  <a:schemeClr val="bg1"/>
                </a:solidFill>
                <a:latin typeface="+mj-lt"/>
              </a:rPr>
              <a:t> </a:t>
            </a:r>
            <a:r>
              <a:rPr lang="fi-FI" b="1" dirty="0" err="1">
                <a:solidFill>
                  <a:schemeClr val="bg1"/>
                </a:solidFill>
                <a:latin typeface="+mj-lt"/>
              </a:rPr>
              <a:t>ulatus</a:t>
            </a:r>
            <a:endParaRPr b="1" dirty="0">
              <a:solidFill>
                <a:schemeClr val="bg1"/>
              </a:solidFill>
              <a:latin typeface="+mj-lt"/>
            </a:endParaRPr>
          </a:p>
        </p:txBody>
      </p:sp>
      <p:sp>
        <p:nvSpPr>
          <p:cNvPr id="6" name="TextBox 5">
            <a:extLst>
              <a:ext uri="{FF2B5EF4-FFF2-40B4-BE49-F238E27FC236}">
                <a16:creationId xmlns:a16="http://schemas.microsoft.com/office/drawing/2014/main" id="{79CD930B-896A-4D8D-53C9-E221035CECD5}"/>
              </a:ext>
            </a:extLst>
          </p:cNvPr>
          <p:cNvSpPr txBox="1"/>
          <p:nvPr/>
        </p:nvSpPr>
        <p:spPr>
          <a:xfrm>
            <a:off x="457200" y="1551900"/>
            <a:ext cx="6593305" cy="477054"/>
          </a:xfrm>
          <a:prstGeom prst="rect">
            <a:avLst/>
          </a:prstGeom>
          <a:noFill/>
        </p:spPr>
        <p:txBody>
          <a:bodyPr wrap="square" rtlCol="0">
            <a:spAutoFit/>
          </a:bodyPr>
          <a:lstStyle/>
          <a:p>
            <a:r>
              <a:rPr lang="en-GB" sz="2500" b="1" dirty="0" err="1"/>
              <a:t>Suveaegne</a:t>
            </a:r>
            <a:r>
              <a:rPr lang="en-GB" sz="2500" b="1" dirty="0"/>
              <a:t> </a:t>
            </a:r>
            <a:r>
              <a:rPr lang="en-GB" sz="2500" b="1" dirty="0" err="1"/>
              <a:t>jää</a:t>
            </a:r>
            <a:r>
              <a:rPr lang="en-GB" sz="2500" b="1" dirty="0"/>
              <a:t> </a:t>
            </a:r>
            <a:r>
              <a:rPr lang="en-GB" sz="2500" b="1" dirty="0" err="1"/>
              <a:t>ulatus</a:t>
            </a:r>
            <a:r>
              <a:rPr lang="en-GB" sz="2500" b="1" dirty="0"/>
              <a:t> </a:t>
            </a:r>
            <a:r>
              <a:rPr lang="en-GB" sz="2500" b="1" dirty="0" err="1"/>
              <a:t>põhjapoolkeral</a:t>
            </a:r>
            <a:endParaRPr lang="en-US" sz="2500" dirty="0"/>
          </a:p>
        </p:txBody>
      </p:sp>
      <p:sp>
        <p:nvSpPr>
          <p:cNvPr id="7" name="TextBox 6">
            <a:extLst>
              <a:ext uri="{FF2B5EF4-FFF2-40B4-BE49-F238E27FC236}">
                <a16:creationId xmlns:a16="http://schemas.microsoft.com/office/drawing/2014/main" id="{7A277B5F-C8AA-7893-B879-CDFA71588468}"/>
              </a:ext>
            </a:extLst>
          </p:cNvPr>
          <p:cNvSpPr txBox="1"/>
          <p:nvPr/>
        </p:nvSpPr>
        <p:spPr>
          <a:xfrm>
            <a:off x="729435" y="2332678"/>
            <a:ext cx="3718131" cy="400110"/>
          </a:xfrm>
          <a:prstGeom prst="rect">
            <a:avLst/>
          </a:prstGeom>
          <a:noFill/>
        </p:spPr>
        <p:txBody>
          <a:bodyPr wrap="square" rtlCol="0">
            <a:spAutoFit/>
          </a:bodyPr>
          <a:lstStyle/>
          <a:p>
            <a:pPr algn="ctr"/>
            <a:r>
              <a:rPr lang="en-GB" sz="2000" dirty="0" err="1"/>
              <a:t>Viimane</a:t>
            </a:r>
            <a:r>
              <a:rPr lang="en-GB" sz="2000" dirty="0"/>
              <a:t> </a:t>
            </a:r>
            <a:r>
              <a:rPr lang="en-GB" sz="2000" dirty="0" err="1"/>
              <a:t>jääaeg</a:t>
            </a:r>
            <a:r>
              <a:rPr lang="en-GB" sz="2000" dirty="0"/>
              <a:t> (</a:t>
            </a:r>
            <a:r>
              <a:rPr lang="en-GB" sz="2000" dirty="0" err="1"/>
              <a:t>maksimum</a:t>
            </a:r>
            <a:r>
              <a:rPr lang="en-GB" sz="2000" dirty="0"/>
              <a:t>)</a:t>
            </a:r>
            <a:endParaRPr lang="en-US" sz="2000" dirty="0"/>
          </a:p>
        </p:txBody>
      </p:sp>
      <p:sp>
        <p:nvSpPr>
          <p:cNvPr id="8" name="TextBox 7">
            <a:extLst>
              <a:ext uri="{FF2B5EF4-FFF2-40B4-BE49-F238E27FC236}">
                <a16:creationId xmlns:a16="http://schemas.microsoft.com/office/drawing/2014/main" id="{48A6F87A-DCB4-A5B4-A3E1-5C7CDE1CB9B5}"/>
              </a:ext>
            </a:extLst>
          </p:cNvPr>
          <p:cNvSpPr txBox="1"/>
          <p:nvPr/>
        </p:nvSpPr>
        <p:spPr>
          <a:xfrm>
            <a:off x="5255395" y="2332678"/>
            <a:ext cx="2730367" cy="400110"/>
          </a:xfrm>
          <a:prstGeom prst="rect">
            <a:avLst/>
          </a:prstGeom>
          <a:noFill/>
        </p:spPr>
        <p:txBody>
          <a:bodyPr wrap="square" rtlCol="0">
            <a:spAutoFit/>
          </a:bodyPr>
          <a:lstStyle/>
          <a:p>
            <a:pPr algn="ctr"/>
            <a:r>
              <a:rPr lang="en-GB" sz="2000" dirty="0"/>
              <a:t>2012</a:t>
            </a:r>
            <a:endParaRPr lang="en-US" sz="2000" dirty="0"/>
          </a:p>
        </p:txBody>
      </p:sp>
      <p:sp>
        <p:nvSpPr>
          <p:cNvPr id="9" name="Google Shape;172;p14">
            <a:extLst>
              <a:ext uri="{FF2B5EF4-FFF2-40B4-BE49-F238E27FC236}">
                <a16:creationId xmlns:a16="http://schemas.microsoft.com/office/drawing/2014/main" id="{F25D4338-9CCC-662E-A2CB-3A19C4260487}"/>
              </a:ext>
            </a:extLst>
          </p:cNvPr>
          <p:cNvSpPr txBox="1"/>
          <p:nvPr/>
        </p:nvSpPr>
        <p:spPr>
          <a:xfrm>
            <a:off x="729435" y="6306404"/>
            <a:ext cx="3718131" cy="276959"/>
          </a:xfrm>
          <a:prstGeom prst="rect">
            <a:avLst/>
          </a:prstGeom>
          <a:noFill/>
          <a:ln>
            <a:noFill/>
          </a:ln>
        </p:spPr>
        <p:txBody>
          <a:bodyPr spcFirstLastPara="1" wrap="square" lIns="91425" tIns="45700" rIns="91425" bIns="45700" anchor="t" anchorCtr="0">
            <a:spAutoFit/>
          </a:bodyPr>
          <a:lstStyle/>
          <a:p>
            <a:pPr algn="ctr"/>
            <a:r>
              <a:rPr lang="en-GB" sz="1200" dirty="0">
                <a:solidFill>
                  <a:schemeClr val="bg1">
                    <a:lumMod val="50000"/>
                  </a:schemeClr>
                </a:solidFill>
              </a:rPr>
              <a:t>Allikas: Zurich University of Applied Sciences</a:t>
            </a:r>
            <a:endParaRPr sz="1200" dirty="0">
              <a:solidFill>
                <a:schemeClr val="bg1">
                  <a:lumMod val="50000"/>
                </a:schemeClr>
              </a:solidFill>
              <a:latin typeface="+mn-lt"/>
              <a:ea typeface="Calibri"/>
              <a:cs typeface="Calibri"/>
              <a:sym typeface="Calibri"/>
            </a:endParaRPr>
          </a:p>
        </p:txBody>
      </p:sp>
      <p:sp>
        <p:nvSpPr>
          <p:cNvPr id="10" name="Google Shape;172;p14">
            <a:extLst>
              <a:ext uri="{FF2B5EF4-FFF2-40B4-BE49-F238E27FC236}">
                <a16:creationId xmlns:a16="http://schemas.microsoft.com/office/drawing/2014/main" id="{C256BF6F-13F7-382A-FF17-F68B9CD2B528}"/>
              </a:ext>
            </a:extLst>
          </p:cNvPr>
          <p:cNvSpPr txBox="1"/>
          <p:nvPr/>
        </p:nvSpPr>
        <p:spPr>
          <a:xfrm>
            <a:off x="4761513" y="6318795"/>
            <a:ext cx="3718131" cy="276959"/>
          </a:xfrm>
          <a:prstGeom prst="rect">
            <a:avLst/>
          </a:prstGeom>
          <a:noFill/>
          <a:ln>
            <a:noFill/>
          </a:ln>
        </p:spPr>
        <p:txBody>
          <a:bodyPr spcFirstLastPara="1" wrap="square" lIns="91425" tIns="45700" rIns="91425" bIns="45700" anchor="t" anchorCtr="0">
            <a:spAutoFit/>
          </a:bodyPr>
          <a:lstStyle/>
          <a:p>
            <a:pPr algn="ctr"/>
            <a:r>
              <a:rPr lang="en-GB" sz="1200" dirty="0">
                <a:solidFill>
                  <a:schemeClr val="bg1">
                    <a:lumMod val="50000"/>
                  </a:schemeClr>
                </a:solidFill>
              </a:rPr>
              <a:t>Allikas: NASA</a:t>
            </a:r>
            <a:endParaRPr sz="1200" dirty="0">
              <a:solidFill>
                <a:schemeClr val="bg1">
                  <a:lumMod val="50000"/>
                </a:schemeClr>
              </a:solidFill>
              <a:latin typeface="+mn-lt"/>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2F2F1"/>
        </a:solidFill>
        <a:effectLst/>
      </p:bgPr>
    </p:bg>
    <p:spTree>
      <p:nvGrpSpPr>
        <p:cNvPr id="1" name="Shape 144"/>
        <p:cNvGrpSpPr/>
        <p:nvPr/>
      </p:nvGrpSpPr>
      <p:grpSpPr>
        <a:xfrm>
          <a:off x="0" y="0"/>
          <a:ext cx="0" cy="0"/>
          <a:chOff x="0" y="0"/>
          <a:chExt cx="0" cy="0"/>
        </a:xfrm>
      </p:grpSpPr>
      <p:pic>
        <p:nvPicPr>
          <p:cNvPr id="6" name="Picture 5" descr="A group of primitive men in a village&#10;&#10;AI-generated content may be incorrect.">
            <a:extLst>
              <a:ext uri="{FF2B5EF4-FFF2-40B4-BE49-F238E27FC236}">
                <a16:creationId xmlns:a16="http://schemas.microsoft.com/office/drawing/2014/main" id="{1DAD53C1-52EA-5975-665B-A52D05A68FB4}"/>
              </a:ext>
            </a:extLst>
          </p:cNvPr>
          <p:cNvPicPr>
            <a:picLocks noChangeAspect="1"/>
          </p:cNvPicPr>
          <p:nvPr/>
        </p:nvPicPr>
        <p:blipFill>
          <a:blip r:embed="rId3"/>
          <a:stretch>
            <a:fillRect/>
          </a:stretch>
        </p:blipFill>
        <p:spPr>
          <a:xfrm>
            <a:off x="5274645" y="1392535"/>
            <a:ext cx="3869356" cy="5465465"/>
          </a:xfrm>
          <a:prstGeom prst="rect">
            <a:avLst/>
          </a:prstGeom>
        </p:spPr>
      </p:pic>
      <p:sp>
        <p:nvSpPr>
          <p:cNvPr id="2" name="Rectangle 1">
            <a:extLst>
              <a:ext uri="{FF2B5EF4-FFF2-40B4-BE49-F238E27FC236}">
                <a16:creationId xmlns:a16="http://schemas.microsoft.com/office/drawing/2014/main" id="{9527ECCB-2952-2787-13A4-A7CB242A346B}"/>
              </a:ext>
            </a:extLst>
          </p:cNvPr>
          <p:cNvSpPr/>
          <p:nvPr/>
        </p:nvSpPr>
        <p:spPr>
          <a:xfrm>
            <a:off x="0" y="-12391"/>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Google Shape;145;p11"/>
          <p:cNvSpPr txBox="1">
            <a:spLocks noGrp="1"/>
          </p:cNvSpPr>
          <p:nvPr>
            <p:ph type="title"/>
          </p:nvPr>
        </p:nvSpPr>
        <p:spPr>
          <a:xfrm>
            <a:off x="457200" y="-12391"/>
            <a:ext cx="8229600" cy="1430028"/>
          </a:xfrm>
          <a:prstGeom prst="rect">
            <a:avLst/>
          </a:prstGeom>
          <a:noFill/>
          <a:ln>
            <a:noFill/>
          </a:ln>
        </p:spPr>
        <p:txBody>
          <a:bodyPr spcFirstLastPara="1" wrap="square" lIns="91425" tIns="45700" rIns="91425" bIns="45700" anchor="ctr" anchorCtr="0">
            <a:normAutofit/>
          </a:bodyPr>
          <a:lstStyle/>
          <a:p>
            <a:pPr algn="l">
              <a:buSzPts val="4400"/>
            </a:pPr>
            <a:r>
              <a:rPr lang="fi-FI" sz="4000" b="1" dirty="0" err="1">
                <a:solidFill>
                  <a:schemeClr val="bg1"/>
                </a:solidFill>
                <a:latin typeface="+mj-lt"/>
              </a:rPr>
              <a:t>Holotseen</a:t>
            </a:r>
            <a:r>
              <a:rPr lang="fi-FI" sz="4000" b="1" dirty="0">
                <a:solidFill>
                  <a:schemeClr val="bg1"/>
                </a:solidFill>
                <a:latin typeface="+mj-lt"/>
              </a:rPr>
              <a:t> – </a:t>
            </a:r>
            <a:r>
              <a:rPr lang="fi-FI" sz="4000" b="1" dirty="0" err="1">
                <a:solidFill>
                  <a:schemeClr val="bg1"/>
                </a:solidFill>
                <a:latin typeface="+mj-lt"/>
              </a:rPr>
              <a:t>pärastjääaeg</a:t>
            </a:r>
            <a:endParaRPr sz="4000" b="1" dirty="0">
              <a:solidFill>
                <a:schemeClr val="bg1"/>
              </a:solidFill>
              <a:latin typeface="+mj-lt"/>
            </a:endParaRPr>
          </a:p>
        </p:txBody>
      </p:sp>
      <p:sp>
        <p:nvSpPr>
          <p:cNvPr id="146" name="Google Shape;146;p11"/>
          <p:cNvSpPr txBox="1">
            <a:spLocks noGrp="1"/>
          </p:cNvSpPr>
          <p:nvPr>
            <p:ph type="body" idx="1"/>
          </p:nvPr>
        </p:nvSpPr>
        <p:spPr>
          <a:xfrm>
            <a:off x="457201" y="1542451"/>
            <a:ext cx="4740442" cy="5315549"/>
          </a:xfrm>
          <a:prstGeom prst="rect">
            <a:avLst/>
          </a:prstGeom>
          <a:noFill/>
          <a:ln>
            <a:noFill/>
          </a:ln>
        </p:spPr>
        <p:txBody>
          <a:bodyPr spcFirstLastPara="1" wrap="square" lIns="91425" tIns="45700" rIns="91425" bIns="45700" anchor="t" anchorCtr="0">
            <a:noAutofit/>
          </a:bodyPr>
          <a:lstStyle/>
          <a:p>
            <a:pPr marL="342891">
              <a:spcBef>
                <a:spcPts val="640"/>
              </a:spcBef>
              <a:buSzPct val="100000"/>
            </a:pPr>
            <a:r>
              <a:rPr lang="fi-FI" sz="2500" dirty="0" err="1">
                <a:latin typeface="+mn-lt"/>
              </a:rPr>
              <a:t>Algas</a:t>
            </a:r>
            <a:r>
              <a:rPr lang="fi-FI" sz="2500" dirty="0">
                <a:latin typeface="+mn-lt"/>
              </a:rPr>
              <a:t> </a:t>
            </a:r>
            <a:r>
              <a:rPr lang="fi-FI" sz="2500" dirty="0" err="1">
                <a:latin typeface="+mn-lt"/>
              </a:rPr>
              <a:t>umbes</a:t>
            </a:r>
            <a:r>
              <a:rPr lang="fi-FI" sz="2500" dirty="0">
                <a:latin typeface="+mn-lt"/>
              </a:rPr>
              <a:t> </a:t>
            </a:r>
            <a:br>
              <a:rPr lang="fi-FI" sz="2500" dirty="0">
                <a:latin typeface="+mn-lt"/>
              </a:rPr>
            </a:br>
            <a:r>
              <a:rPr lang="fi-FI" sz="2500" dirty="0">
                <a:latin typeface="+mn-lt"/>
              </a:rPr>
              <a:t>11 700 </a:t>
            </a:r>
            <a:r>
              <a:rPr lang="fi-FI" sz="2500" dirty="0" err="1">
                <a:latin typeface="+mn-lt"/>
              </a:rPr>
              <a:t>aastat</a:t>
            </a:r>
            <a:r>
              <a:rPr lang="fi-FI" sz="2500" dirty="0">
                <a:latin typeface="+mn-lt"/>
              </a:rPr>
              <a:t> </a:t>
            </a:r>
            <a:r>
              <a:rPr lang="fi-FI" sz="2500" dirty="0" err="1">
                <a:latin typeface="+mn-lt"/>
              </a:rPr>
              <a:t>tagasi</a:t>
            </a:r>
            <a:endParaRPr lang="fi-FI" sz="2500" dirty="0">
              <a:latin typeface="+mn-lt"/>
            </a:endParaRPr>
          </a:p>
          <a:p>
            <a:pPr marL="342891">
              <a:spcBef>
                <a:spcPts val="640"/>
              </a:spcBef>
              <a:buSzPct val="100000"/>
            </a:pPr>
            <a:endParaRPr sz="400" dirty="0">
              <a:latin typeface="+mn-lt"/>
            </a:endParaRPr>
          </a:p>
          <a:p>
            <a:pPr marL="342891">
              <a:spcBef>
                <a:spcPts val="640"/>
              </a:spcBef>
              <a:buSzPct val="100000"/>
            </a:pPr>
            <a:r>
              <a:rPr lang="fi-FI" sz="2500" dirty="0">
                <a:latin typeface="+mn-lt"/>
              </a:rPr>
              <a:t>Jää sulamine </a:t>
            </a:r>
            <a:r>
              <a:rPr lang="fi-FI" sz="2500" dirty="0" err="1">
                <a:latin typeface="+mn-lt"/>
              </a:rPr>
              <a:t>tõi</a:t>
            </a:r>
            <a:r>
              <a:rPr lang="fi-FI" sz="2500" dirty="0">
                <a:latin typeface="+mn-lt"/>
              </a:rPr>
              <a:t> </a:t>
            </a:r>
            <a:r>
              <a:rPr lang="fi-FI" sz="2500" dirty="0" err="1">
                <a:latin typeface="+mn-lt"/>
              </a:rPr>
              <a:t>kaasa</a:t>
            </a:r>
            <a:r>
              <a:rPr lang="fi-FI" sz="2500" dirty="0">
                <a:latin typeface="+mn-lt"/>
              </a:rPr>
              <a:t> </a:t>
            </a:r>
            <a:r>
              <a:rPr lang="fi-FI" sz="2500" dirty="0" err="1">
                <a:latin typeface="+mn-lt"/>
              </a:rPr>
              <a:t>isostaatilise</a:t>
            </a:r>
            <a:r>
              <a:rPr lang="fi-FI" sz="2500" dirty="0">
                <a:latin typeface="+mn-lt"/>
              </a:rPr>
              <a:t> </a:t>
            </a:r>
            <a:r>
              <a:rPr lang="fi-FI" sz="2500" dirty="0" err="1">
                <a:latin typeface="+mn-lt"/>
              </a:rPr>
              <a:t>kerke</a:t>
            </a:r>
            <a:r>
              <a:rPr lang="fi-FI" sz="2500" dirty="0">
                <a:latin typeface="+mn-lt"/>
              </a:rPr>
              <a:t> (maapinna </a:t>
            </a:r>
            <a:r>
              <a:rPr lang="fi-FI" sz="2500" dirty="0" err="1">
                <a:latin typeface="+mn-lt"/>
              </a:rPr>
              <a:t>tõus</a:t>
            </a:r>
            <a:r>
              <a:rPr lang="fi-FI" sz="2500" dirty="0">
                <a:latin typeface="+mn-lt"/>
              </a:rPr>
              <a:t>). Jää sulas </a:t>
            </a:r>
            <a:r>
              <a:rPr lang="fi-FI" sz="2500" dirty="0" err="1">
                <a:latin typeface="+mn-lt"/>
              </a:rPr>
              <a:t>Lõuna-Eestis</a:t>
            </a:r>
            <a:r>
              <a:rPr lang="fi-FI" sz="2500" dirty="0">
                <a:latin typeface="+mn-lt"/>
              </a:rPr>
              <a:t> </a:t>
            </a:r>
            <a:r>
              <a:rPr lang="fi-FI" sz="2500" dirty="0" err="1">
                <a:latin typeface="+mn-lt"/>
              </a:rPr>
              <a:t>varem</a:t>
            </a:r>
            <a:r>
              <a:rPr lang="fi-FI" sz="2500" dirty="0">
                <a:latin typeface="+mn-lt"/>
              </a:rPr>
              <a:t> </a:t>
            </a:r>
            <a:r>
              <a:rPr lang="fi-FI" sz="2500" dirty="0" err="1">
                <a:latin typeface="+mn-lt"/>
              </a:rPr>
              <a:t>kui</a:t>
            </a:r>
            <a:r>
              <a:rPr lang="fi-FI" sz="2500" dirty="0">
                <a:latin typeface="+mn-lt"/>
              </a:rPr>
              <a:t> </a:t>
            </a:r>
            <a:r>
              <a:rPr lang="fi-FI" sz="2500" dirty="0" err="1">
                <a:latin typeface="+mn-lt"/>
              </a:rPr>
              <a:t>Põhja-Eestis</a:t>
            </a:r>
            <a:r>
              <a:rPr lang="fi-FI" sz="2500" dirty="0">
                <a:latin typeface="+mn-lt"/>
              </a:rPr>
              <a:t>, </a:t>
            </a:r>
            <a:br>
              <a:rPr lang="fi-FI" sz="2500" dirty="0">
                <a:latin typeface="+mn-lt"/>
              </a:rPr>
            </a:br>
            <a:r>
              <a:rPr lang="fi-FI" sz="2500" dirty="0" err="1">
                <a:latin typeface="+mn-lt"/>
              </a:rPr>
              <a:t>vahe</a:t>
            </a:r>
            <a:r>
              <a:rPr lang="fi-FI" sz="2500" dirty="0">
                <a:latin typeface="+mn-lt"/>
              </a:rPr>
              <a:t> </a:t>
            </a:r>
            <a:r>
              <a:rPr lang="fi-FI" sz="2500" dirty="0" err="1">
                <a:latin typeface="+mn-lt"/>
              </a:rPr>
              <a:t>kuni</a:t>
            </a:r>
            <a:r>
              <a:rPr lang="fi-FI" sz="2500" dirty="0">
                <a:latin typeface="+mn-lt"/>
              </a:rPr>
              <a:t> </a:t>
            </a:r>
            <a:r>
              <a:rPr lang="fi-FI" sz="2500" dirty="0" err="1">
                <a:latin typeface="+mn-lt"/>
              </a:rPr>
              <a:t>paartuhat</a:t>
            </a:r>
            <a:r>
              <a:rPr lang="fi-FI" sz="2500" dirty="0">
                <a:latin typeface="+mn-lt"/>
              </a:rPr>
              <a:t> </a:t>
            </a:r>
            <a:r>
              <a:rPr lang="fi-FI" sz="2500" dirty="0" err="1">
                <a:latin typeface="+mn-lt"/>
              </a:rPr>
              <a:t>aastat</a:t>
            </a:r>
            <a:endParaRPr lang="fi-FI" sz="2500" dirty="0">
              <a:latin typeface="+mn-lt"/>
            </a:endParaRPr>
          </a:p>
          <a:p>
            <a:pPr marL="342891">
              <a:spcBef>
                <a:spcPts val="640"/>
              </a:spcBef>
              <a:buSzPct val="100000"/>
            </a:pPr>
            <a:endParaRPr sz="400" dirty="0">
              <a:latin typeface="+mn-lt"/>
            </a:endParaRPr>
          </a:p>
          <a:p>
            <a:pPr marL="342891">
              <a:spcBef>
                <a:spcPts val="640"/>
              </a:spcBef>
              <a:buSzPct val="100000"/>
            </a:pPr>
            <a:r>
              <a:rPr lang="fi-FI" sz="2500" dirty="0" err="1">
                <a:latin typeface="+mn-lt"/>
              </a:rPr>
              <a:t>Kujunes</a:t>
            </a:r>
            <a:r>
              <a:rPr lang="fi-FI" sz="2500" dirty="0">
                <a:latin typeface="+mn-lt"/>
              </a:rPr>
              <a:t> </a:t>
            </a:r>
            <a:r>
              <a:rPr lang="fi-FI" sz="2500" dirty="0" err="1">
                <a:latin typeface="+mn-lt"/>
              </a:rPr>
              <a:t>tänapäevane</a:t>
            </a:r>
            <a:r>
              <a:rPr lang="fi-FI" sz="2500" dirty="0">
                <a:latin typeface="+mn-lt"/>
              </a:rPr>
              <a:t> </a:t>
            </a:r>
            <a:r>
              <a:rPr lang="fi-FI" sz="2500" dirty="0" err="1">
                <a:latin typeface="+mn-lt"/>
              </a:rPr>
              <a:t>kliima</a:t>
            </a:r>
            <a:r>
              <a:rPr lang="fi-FI" sz="2500" dirty="0">
                <a:latin typeface="+mn-lt"/>
              </a:rPr>
              <a:t>, </a:t>
            </a:r>
            <a:r>
              <a:rPr lang="fi-FI" sz="2500" dirty="0" err="1">
                <a:latin typeface="+mn-lt"/>
              </a:rPr>
              <a:t>taimestik</a:t>
            </a:r>
            <a:r>
              <a:rPr lang="fi-FI" sz="2500" dirty="0">
                <a:latin typeface="+mn-lt"/>
              </a:rPr>
              <a:t> ja </a:t>
            </a:r>
            <a:r>
              <a:rPr lang="fi-FI" sz="2500" dirty="0" err="1">
                <a:latin typeface="+mn-lt"/>
              </a:rPr>
              <a:t>loomastik</a:t>
            </a:r>
            <a:endParaRPr lang="fi-FI" sz="2500" dirty="0">
              <a:latin typeface="+mn-lt"/>
            </a:endParaRPr>
          </a:p>
          <a:p>
            <a:pPr marL="342891">
              <a:spcBef>
                <a:spcPts val="640"/>
              </a:spcBef>
              <a:buSzPct val="100000"/>
            </a:pPr>
            <a:endParaRPr sz="400" dirty="0">
              <a:latin typeface="+mn-lt"/>
            </a:endParaRPr>
          </a:p>
          <a:p>
            <a:pPr marL="342891">
              <a:spcBef>
                <a:spcPts val="640"/>
              </a:spcBef>
              <a:buSzPct val="100000"/>
            </a:pPr>
            <a:r>
              <a:rPr lang="fi-FI" sz="2500" dirty="0" err="1">
                <a:latin typeface="+mn-lt"/>
              </a:rPr>
              <a:t>Inimtegevus</a:t>
            </a:r>
            <a:r>
              <a:rPr lang="fi-FI" sz="2500" dirty="0">
                <a:latin typeface="+mn-lt"/>
              </a:rPr>
              <a:t> </a:t>
            </a:r>
            <a:r>
              <a:rPr lang="fi-FI" sz="2500" dirty="0" err="1">
                <a:latin typeface="+mn-lt"/>
              </a:rPr>
              <a:t>hakkas</a:t>
            </a:r>
            <a:r>
              <a:rPr lang="fi-FI" sz="2500" dirty="0">
                <a:latin typeface="+mn-lt"/>
              </a:rPr>
              <a:t> </a:t>
            </a:r>
            <a:r>
              <a:rPr lang="fi-FI" sz="2500" dirty="0" err="1">
                <a:latin typeface="+mn-lt"/>
              </a:rPr>
              <a:t>üha</a:t>
            </a:r>
            <a:r>
              <a:rPr lang="fi-FI" sz="2500" dirty="0">
                <a:latin typeface="+mn-lt"/>
              </a:rPr>
              <a:t> </a:t>
            </a:r>
            <a:r>
              <a:rPr lang="fi-FI" sz="2500" dirty="0" err="1">
                <a:latin typeface="+mn-lt"/>
              </a:rPr>
              <a:t>enam</a:t>
            </a:r>
            <a:r>
              <a:rPr lang="fi-FI" sz="2500" dirty="0">
                <a:latin typeface="+mn-lt"/>
              </a:rPr>
              <a:t> </a:t>
            </a:r>
            <a:r>
              <a:rPr lang="fi-FI" sz="2500" dirty="0" err="1">
                <a:latin typeface="+mn-lt"/>
              </a:rPr>
              <a:t>maastikku</a:t>
            </a:r>
            <a:r>
              <a:rPr lang="fi-FI" sz="2500" dirty="0">
                <a:latin typeface="+mn-lt"/>
              </a:rPr>
              <a:t> </a:t>
            </a:r>
            <a:r>
              <a:rPr lang="fi-FI" sz="2500" dirty="0" err="1">
                <a:latin typeface="+mn-lt"/>
              </a:rPr>
              <a:t>muutma</a:t>
            </a:r>
            <a:endParaRPr sz="2500" dirty="0">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2" name="Rectangle 1">
            <a:extLst>
              <a:ext uri="{FF2B5EF4-FFF2-40B4-BE49-F238E27FC236}">
                <a16:creationId xmlns:a16="http://schemas.microsoft.com/office/drawing/2014/main" id="{5B3E99E6-0266-21A1-7DAC-139B5C80F266}"/>
              </a:ext>
            </a:extLst>
          </p:cNvPr>
          <p:cNvSpPr/>
          <p:nvPr/>
        </p:nvSpPr>
        <p:spPr>
          <a:xfrm>
            <a:off x="0" y="-12391"/>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Google Shape;152;p12"/>
          <p:cNvSpPr txBox="1">
            <a:spLocks noGrp="1"/>
          </p:cNvSpPr>
          <p:nvPr>
            <p:ph type="title"/>
          </p:nvPr>
        </p:nvSpPr>
        <p:spPr>
          <a:xfrm>
            <a:off x="457200" y="-12391"/>
            <a:ext cx="8229600" cy="1430028"/>
          </a:xfrm>
          <a:prstGeom prst="rect">
            <a:avLst/>
          </a:prstGeom>
          <a:noFill/>
          <a:ln>
            <a:noFill/>
          </a:ln>
        </p:spPr>
        <p:txBody>
          <a:bodyPr spcFirstLastPara="1" wrap="square" lIns="91425" tIns="45700" rIns="91425" bIns="45700" anchor="ctr" anchorCtr="0">
            <a:normAutofit fontScale="90000"/>
          </a:bodyPr>
          <a:lstStyle/>
          <a:p>
            <a:pPr algn="l">
              <a:buSzPts val="4400"/>
            </a:pPr>
            <a:r>
              <a:rPr lang="fi-FI" b="1" dirty="0">
                <a:solidFill>
                  <a:schemeClr val="bg1"/>
                </a:solidFill>
                <a:latin typeface="+mj-lt"/>
              </a:rPr>
              <a:t>Eesti ala </a:t>
            </a:r>
            <a:r>
              <a:rPr lang="fi-FI" b="1" dirty="0" err="1">
                <a:solidFill>
                  <a:schemeClr val="bg1"/>
                </a:solidFill>
                <a:latin typeface="+mj-lt"/>
              </a:rPr>
              <a:t>umbes</a:t>
            </a:r>
            <a:r>
              <a:rPr lang="fi-FI" b="1" dirty="0">
                <a:solidFill>
                  <a:schemeClr val="bg1"/>
                </a:solidFill>
                <a:latin typeface="+mj-lt"/>
              </a:rPr>
              <a:t> 11 800 a </a:t>
            </a:r>
            <a:r>
              <a:rPr lang="fi-FI" b="1" dirty="0" err="1">
                <a:solidFill>
                  <a:schemeClr val="bg1"/>
                </a:solidFill>
                <a:latin typeface="+mj-lt"/>
              </a:rPr>
              <a:t>tagasi</a:t>
            </a:r>
            <a:br>
              <a:rPr lang="fi-FI" b="1" dirty="0">
                <a:solidFill>
                  <a:schemeClr val="bg1"/>
                </a:solidFill>
                <a:latin typeface="+mj-lt"/>
              </a:rPr>
            </a:br>
            <a:r>
              <a:rPr lang="fi-FI" sz="2200" b="1" dirty="0">
                <a:solidFill>
                  <a:schemeClr val="bg1"/>
                </a:solidFill>
                <a:latin typeface="+mj-lt"/>
              </a:rPr>
              <a:t>(</a:t>
            </a:r>
            <a:r>
              <a:rPr lang="fi-FI" sz="2200" b="1" dirty="0" err="1">
                <a:solidFill>
                  <a:schemeClr val="bg1"/>
                </a:solidFill>
                <a:latin typeface="+mj-lt"/>
              </a:rPr>
              <a:t>Palivere</a:t>
            </a:r>
            <a:r>
              <a:rPr lang="fi-FI" sz="2200" b="1" dirty="0">
                <a:solidFill>
                  <a:schemeClr val="bg1"/>
                </a:solidFill>
                <a:latin typeface="+mj-lt"/>
              </a:rPr>
              <a:t> </a:t>
            </a:r>
            <a:r>
              <a:rPr lang="fi-FI" sz="2200" b="1" dirty="0" err="1">
                <a:solidFill>
                  <a:schemeClr val="bg1"/>
                </a:solidFill>
                <a:latin typeface="+mj-lt"/>
              </a:rPr>
              <a:t>staadium</a:t>
            </a:r>
            <a:r>
              <a:rPr lang="fi-FI" sz="2200" b="1" dirty="0">
                <a:solidFill>
                  <a:schemeClr val="bg1"/>
                </a:solidFill>
                <a:latin typeface="+mj-lt"/>
              </a:rPr>
              <a:t>)</a:t>
            </a:r>
            <a:endParaRPr b="1" dirty="0">
              <a:solidFill>
                <a:schemeClr val="bg1"/>
              </a:solidFill>
              <a:latin typeface="+mj-lt"/>
            </a:endParaRPr>
          </a:p>
        </p:txBody>
      </p:sp>
      <p:sp>
        <p:nvSpPr>
          <p:cNvPr id="155" name="Google Shape;155;p12"/>
          <p:cNvSpPr txBox="1"/>
          <p:nvPr/>
        </p:nvSpPr>
        <p:spPr>
          <a:xfrm>
            <a:off x="7303419" y="6414106"/>
            <a:ext cx="1559594" cy="276959"/>
          </a:xfrm>
          <a:prstGeom prst="rect">
            <a:avLst/>
          </a:prstGeom>
          <a:noFill/>
          <a:ln>
            <a:noFill/>
          </a:ln>
        </p:spPr>
        <p:txBody>
          <a:bodyPr spcFirstLastPara="1" wrap="square" lIns="91425" tIns="45700" rIns="91425" bIns="45700" anchor="t" anchorCtr="0">
            <a:spAutoFit/>
          </a:bodyPr>
          <a:lstStyle/>
          <a:p>
            <a:pPr algn="r"/>
            <a:r>
              <a:rPr lang="fi-FI" sz="1200" dirty="0" err="1">
                <a:solidFill>
                  <a:schemeClr val="bg1">
                    <a:lumMod val="50000"/>
                  </a:schemeClr>
                </a:solidFill>
                <a:latin typeface="+mn-lt"/>
                <a:ea typeface="Calibri"/>
                <a:cs typeface="Calibri"/>
                <a:sym typeface="Calibri"/>
              </a:rPr>
              <a:t>Allikas</a:t>
            </a:r>
            <a:r>
              <a:rPr lang="fi-FI" sz="1200" dirty="0">
                <a:solidFill>
                  <a:schemeClr val="bg1">
                    <a:lumMod val="50000"/>
                  </a:schemeClr>
                </a:solidFill>
                <a:latin typeface="+mn-lt"/>
                <a:ea typeface="Calibri"/>
                <a:cs typeface="Calibri"/>
                <a:sym typeface="Calibri"/>
              </a:rPr>
              <a:t>: </a:t>
            </a:r>
            <a:r>
              <a:rPr lang="fi-FI" sz="1200" dirty="0" err="1">
                <a:solidFill>
                  <a:schemeClr val="bg1">
                    <a:lumMod val="50000"/>
                  </a:schemeClr>
                </a:solidFill>
                <a:latin typeface="+mn-lt"/>
                <a:ea typeface="Calibri"/>
                <a:cs typeface="Calibri"/>
                <a:sym typeface="Calibri"/>
              </a:rPr>
              <a:t>Taltech</a:t>
            </a:r>
            <a:endParaRPr sz="1200" dirty="0">
              <a:solidFill>
                <a:schemeClr val="bg1">
                  <a:lumMod val="50000"/>
                </a:schemeClr>
              </a:solidFill>
              <a:latin typeface="+mn-lt"/>
              <a:ea typeface="Calibri"/>
              <a:cs typeface="Calibri"/>
              <a:sym typeface="Calibri"/>
            </a:endParaRPr>
          </a:p>
        </p:txBody>
      </p:sp>
      <p:grpSp>
        <p:nvGrpSpPr>
          <p:cNvPr id="17" name="Group 16">
            <a:extLst>
              <a:ext uri="{FF2B5EF4-FFF2-40B4-BE49-F238E27FC236}">
                <a16:creationId xmlns:a16="http://schemas.microsoft.com/office/drawing/2014/main" id="{246BFF56-7753-9025-9FCA-50B061A47F42}"/>
              </a:ext>
            </a:extLst>
          </p:cNvPr>
          <p:cNvGrpSpPr/>
          <p:nvPr/>
        </p:nvGrpSpPr>
        <p:grpSpPr>
          <a:xfrm>
            <a:off x="-1" y="1405110"/>
            <a:ext cx="9143999" cy="4694391"/>
            <a:chOff x="-1" y="1405110"/>
            <a:chExt cx="9143999" cy="4694391"/>
          </a:xfrm>
        </p:grpSpPr>
        <p:pic>
          <p:nvPicPr>
            <p:cNvPr id="154" name="Google Shape;154;p12"/>
            <p:cNvPicPr preferRelativeResize="0"/>
            <p:nvPr/>
          </p:nvPicPr>
          <p:blipFill>
            <a:blip r:embed="rId3"/>
            <a:srcRect/>
            <a:stretch/>
          </p:blipFill>
          <p:spPr>
            <a:xfrm>
              <a:off x="-1" y="1405110"/>
              <a:ext cx="9143999" cy="4694391"/>
            </a:xfrm>
            <a:prstGeom prst="rect">
              <a:avLst/>
            </a:prstGeom>
            <a:noFill/>
            <a:ln>
              <a:noFill/>
            </a:ln>
          </p:spPr>
        </p:pic>
        <p:sp>
          <p:nvSpPr>
            <p:cNvPr id="11" name="object 8">
              <a:extLst>
                <a:ext uri="{FF2B5EF4-FFF2-40B4-BE49-F238E27FC236}">
                  <a16:creationId xmlns:a16="http://schemas.microsoft.com/office/drawing/2014/main" id="{EF1B5B06-51C7-FD67-6F6B-EA23AEB41CF2}"/>
                </a:ext>
              </a:extLst>
            </p:cNvPr>
            <p:cNvSpPr/>
            <p:nvPr/>
          </p:nvSpPr>
          <p:spPr>
            <a:xfrm rot="9219375">
              <a:off x="5695450" y="4979889"/>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rgbClr val="C00000"/>
            </a:solidFill>
            <a:ln w="0">
              <a:solidFill>
                <a:srgbClr val="C00000"/>
              </a:solidFill>
            </a:ln>
          </p:spPr>
          <p:txBody>
            <a:bodyPr wrap="square" lIns="0" tIns="0" rIns="0" bIns="0" rtlCol="0"/>
            <a:lstStyle/>
            <a:p>
              <a:endParaRPr/>
            </a:p>
          </p:txBody>
        </p:sp>
        <p:sp>
          <p:nvSpPr>
            <p:cNvPr id="12" name="object 8">
              <a:extLst>
                <a:ext uri="{FF2B5EF4-FFF2-40B4-BE49-F238E27FC236}">
                  <a16:creationId xmlns:a16="http://schemas.microsoft.com/office/drawing/2014/main" id="{CB17066C-898C-74EB-8BF0-33434834FAA7}"/>
                </a:ext>
              </a:extLst>
            </p:cNvPr>
            <p:cNvSpPr/>
            <p:nvPr/>
          </p:nvSpPr>
          <p:spPr>
            <a:xfrm rot="10148820">
              <a:off x="5435184" y="4317501"/>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rgbClr val="C00000"/>
            </a:solidFill>
            <a:ln w="0">
              <a:solidFill>
                <a:srgbClr val="C00000"/>
              </a:solidFill>
            </a:ln>
          </p:spPr>
          <p:txBody>
            <a:bodyPr wrap="square" lIns="0" tIns="0" rIns="0" bIns="0" rtlCol="0"/>
            <a:lstStyle/>
            <a:p>
              <a:endParaRPr/>
            </a:p>
          </p:txBody>
        </p:sp>
        <p:sp>
          <p:nvSpPr>
            <p:cNvPr id="13" name="object 8">
              <a:extLst>
                <a:ext uri="{FF2B5EF4-FFF2-40B4-BE49-F238E27FC236}">
                  <a16:creationId xmlns:a16="http://schemas.microsoft.com/office/drawing/2014/main" id="{1CC9B80A-D740-EB08-D3D2-183E1C5C6DA9}"/>
                </a:ext>
              </a:extLst>
            </p:cNvPr>
            <p:cNvSpPr/>
            <p:nvPr/>
          </p:nvSpPr>
          <p:spPr>
            <a:xfrm rot="11986527">
              <a:off x="3952612" y="4372917"/>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rgbClr val="C00000"/>
            </a:solidFill>
            <a:ln w="0">
              <a:solidFill>
                <a:srgbClr val="C00000"/>
              </a:solidFill>
            </a:ln>
          </p:spPr>
          <p:txBody>
            <a:bodyPr wrap="square" lIns="0" tIns="0" rIns="0" bIns="0" rtlCol="0"/>
            <a:lstStyle/>
            <a:p>
              <a:endParaRPr/>
            </a:p>
          </p:txBody>
        </p:sp>
        <p:sp>
          <p:nvSpPr>
            <p:cNvPr id="14" name="object 8">
              <a:extLst>
                <a:ext uri="{FF2B5EF4-FFF2-40B4-BE49-F238E27FC236}">
                  <a16:creationId xmlns:a16="http://schemas.microsoft.com/office/drawing/2014/main" id="{28044476-A177-EA01-4DEB-661CBB44BCEB}"/>
                </a:ext>
              </a:extLst>
            </p:cNvPr>
            <p:cNvSpPr/>
            <p:nvPr/>
          </p:nvSpPr>
          <p:spPr>
            <a:xfrm rot="5400000">
              <a:off x="4417548" y="4935200"/>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rgbClr val="C00000"/>
            </a:solidFill>
            <a:ln w="0">
              <a:solidFill>
                <a:srgbClr val="C00000"/>
              </a:solidFill>
            </a:ln>
          </p:spPr>
          <p:txBody>
            <a:bodyPr wrap="square" lIns="0" tIns="0" rIns="0" bIns="0" rtlCol="0"/>
            <a:lstStyle/>
            <a:p>
              <a:endParaRPr/>
            </a:p>
          </p:txBody>
        </p:sp>
        <p:sp>
          <p:nvSpPr>
            <p:cNvPr id="15" name="object 8">
              <a:extLst>
                <a:ext uri="{FF2B5EF4-FFF2-40B4-BE49-F238E27FC236}">
                  <a16:creationId xmlns:a16="http://schemas.microsoft.com/office/drawing/2014/main" id="{34BFA138-8F6B-CC78-7119-A1415CA23ED1}"/>
                </a:ext>
              </a:extLst>
            </p:cNvPr>
            <p:cNvSpPr/>
            <p:nvPr/>
          </p:nvSpPr>
          <p:spPr>
            <a:xfrm rot="8913556">
              <a:off x="7530970" y="4834578"/>
              <a:ext cx="269696" cy="211842"/>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rgbClr val="C00000"/>
            </a:solidFill>
            <a:ln w="0">
              <a:solidFill>
                <a:srgbClr val="C00000"/>
              </a:solidFill>
            </a:ln>
          </p:spPr>
          <p:txBody>
            <a:bodyPr wrap="square" lIns="0" tIns="0" rIns="0" bIns="0" rtlCol="0"/>
            <a:lstStyle/>
            <a:p>
              <a:endParaRPr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59"/>
        <p:cNvGrpSpPr/>
        <p:nvPr/>
      </p:nvGrpSpPr>
      <p:grpSpPr>
        <a:xfrm>
          <a:off x="0" y="0"/>
          <a:ext cx="0" cy="0"/>
          <a:chOff x="0" y="0"/>
          <a:chExt cx="0" cy="0"/>
        </a:xfrm>
      </p:grpSpPr>
      <p:sp>
        <p:nvSpPr>
          <p:cNvPr id="2" name="Rectangle 1">
            <a:extLst>
              <a:ext uri="{FF2B5EF4-FFF2-40B4-BE49-F238E27FC236}">
                <a16:creationId xmlns:a16="http://schemas.microsoft.com/office/drawing/2014/main" id="{FE0E5551-9C99-9C59-DFE6-15F34F62FF6F}"/>
              </a:ext>
            </a:extLst>
          </p:cNvPr>
          <p:cNvSpPr/>
          <p:nvPr/>
        </p:nvSpPr>
        <p:spPr>
          <a:xfrm>
            <a:off x="0" y="-12391"/>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Google Shape;160;p13"/>
          <p:cNvSpPr txBox="1">
            <a:spLocks noGrp="1"/>
          </p:cNvSpPr>
          <p:nvPr>
            <p:ph type="title"/>
          </p:nvPr>
        </p:nvSpPr>
        <p:spPr>
          <a:xfrm>
            <a:off x="457200" y="-12391"/>
            <a:ext cx="8229600" cy="1430028"/>
          </a:xfrm>
          <a:prstGeom prst="rect">
            <a:avLst/>
          </a:prstGeom>
          <a:noFill/>
          <a:ln>
            <a:noFill/>
          </a:ln>
        </p:spPr>
        <p:txBody>
          <a:bodyPr spcFirstLastPara="1" wrap="square" lIns="91425" tIns="45700" rIns="91425" bIns="45700" anchor="ctr" anchorCtr="0">
            <a:normAutofit/>
          </a:bodyPr>
          <a:lstStyle/>
          <a:p>
            <a:pPr algn="l">
              <a:buSzPts val="4400"/>
            </a:pPr>
            <a:r>
              <a:rPr lang="fi-FI" sz="4000" b="1" dirty="0">
                <a:solidFill>
                  <a:schemeClr val="bg1"/>
                </a:solidFill>
                <a:latin typeface="+mj-lt"/>
              </a:rPr>
              <a:t>Eesti maapinna </a:t>
            </a:r>
            <a:r>
              <a:rPr lang="fi-FI" sz="4000" b="1" dirty="0" err="1">
                <a:solidFill>
                  <a:schemeClr val="bg1"/>
                </a:solidFill>
                <a:latin typeface="+mj-lt"/>
              </a:rPr>
              <a:t>kerkimine</a:t>
            </a:r>
            <a:endParaRPr sz="4000" b="1" dirty="0">
              <a:solidFill>
                <a:schemeClr val="bg1"/>
              </a:solidFill>
              <a:latin typeface="+mj-lt"/>
            </a:endParaRPr>
          </a:p>
        </p:txBody>
      </p:sp>
      <p:sp>
        <p:nvSpPr>
          <p:cNvPr id="161" name="Google Shape;161;p13"/>
          <p:cNvSpPr txBox="1">
            <a:spLocks noGrp="1"/>
          </p:cNvSpPr>
          <p:nvPr>
            <p:ph type="body" idx="1"/>
          </p:nvPr>
        </p:nvSpPr>
        <p:spPr>
          <a:xfrm>
            <a:off x="457200" y="2434113"/>
            <a:ext cx="4355432" cy="3501189"/>
          </a:xfrm>
          <a:prstGeom prst="rect">
            <a:avLst/>
          </a:prstGeom>
          <a:noFill/>
          <a:ln>
            <a:noFill/>
          </a:ln>
        </p:spPr>
        <p:txBody>
          <a:bodyPr spcFirstLastPara="1" wrap="square" lIns="91425" tIns="45700" rIns="91425" bIns="45700" anchor="t" anchorCtr="0">
            <a:normAutofit/>
          </a:bodyPr>
          <a:lstStyle/>
          <a:p>
            <a:pPr marL="358139" indent="-342900">
              <a:spcBef>
                <a:spcPts val="640"/>
              </a:spcBef>
              <a:buSzPct val="100000"/>
            </a:pPr>
            <a:r>
              <a:rPr lang="fi-FI" sz="2500" dirty="0"/>
              <a:t>Jää </a:t>
            </a:r>
            <a:r>
              <a:rPr lang="fi-FI" sz="2500" dirty="0" err="1"/>
              <a:t>raskuse</a:t>
            </a:r>
            <a:r>
              <a:rPr lang="fi-FI" sz="2500" dirty="0"/>
              <a:t> </a:t>
            </a:r>
            <a:r>
              <a:rPr lang="fi-FI" sz="2500" dirty="0" err="1"/>
              <a:t>kadumine</a:t>
            </a:r>
            <a:r>
              <a:rPr lang="fi-FI" sz="2500" dirty="0"/>
              <a:t> </a:t>
            </a:r>
            <a:r>
              <a:rPr lang="fi-FI" sz="2500" dirty="0" err="1"/>
              <a:t>põhjustas</a:t>
            </a:r>
            <a:r>
              <a:rPr lang="fi-FI" sz="2500" dirty="0"/>
              <a:t> </a:t>
            </a:r>
            <a:r>
              <a:rPr lang="fi-FI" sz="2500" dirty="0" err="1"/>
              <a:t>maakoore</a:t>
            </a:r>
            <a:r>
              <a:rPr lang="fi-FI" sz="2500" dirty="0"/>
              <a:t> </a:t>
            </a:r>
            <a:r>
              <a:rPr lang="fi-FI" sz="2500" dirty="0" err="1"/>
              <a:t>tõusu</a:t>
            </a:r>
            <a:r>
              <a:rPr lang="fi-FI" sz="2500" dirty="0"/>
              <a:t> – </a:t>
            </a:r>
            <a:r>
              <a:rPr lang="fi-FI" sz="2500" dirty="0" err="1"/>
              <a:t>isostaatiline</a:t>
            </a:r>
            <a:r>
              <a:rPr lang="fi-FI" sz="2500" dirty="0"/>
              <a:t> </a:t>
            </a:r>
            <a:r>
              <a:rPr lang="fi-FI" sz="2500" dirty="0" err="1"/>
              <a:t>kerge</a:t>
            </a:r>
            <a:r>
              <a:rPr lang="fi-FI" sz="2500" dirty="0"/>
              <a:t>.</a:t>
            </a:r>
            <a:endParaRPr lang="et-EE" sz="2500" dirty="0"/>
          </a:p>
          <a:p>
            <a:pPr marL="358139" indent="-342900">
              <a:spcBef>
                <a:spcPts val="640"/>
              </a:spcBef>
              <a:buSzPct val="100000"/>
            </a:pPr>
            <a:endParaRPr lang="en-GB" sz="2500" dirty="0"/>
          </a:p>
          <a:p>
            <a:pPr marL="358139" indent="-342900">
              <a:spcBef>
                <a:spcPts val="640"/>
              </a:spcBef>
              <a:buSzPct val="100000"/>
            </a:pPr>
            <a:r>
              <a:rPr lang="fi-FI" sz="2500" dirty="0" err="1"/>
              <a:t>Suurim</a:t>
            </a:r>
            <a:r>
              <a:rPr lang="fi-FI" sz="2500" dirty="0"/>
              <a:t> </a:t>
            </a:r>
            <a:r>
              <a:rPr lang="fi-FI" sz="2500" dirty="0" err="1"/>
              <a:t>tõus</a:t>
            </a:r>
            <a:r>
              <a:rPr lang="fi-FI" sz="2500" dirty="0"/>
              <a:t> </a:t>
            </a:r>
            <a:r>
              <a:rPr lang="fi-FI" sz="2500" dirty="0" err="1"/>
              <a:t>Põhja</a:t>
            </a:r>
            <a:r>
              <a:rPr lang="fi-FI" sz="2500" dirty="0"/>
              <a:t>- </a:t>
            </a:r>
            <a:br>
              <a:rPr lang="fi-FI" sz="2500" dirty="0"/>
            </a:br>
            <a:r>
              <a:rPr lang="fi-FI" sz="2500" dirty="0"/>
              <a:t>ja </a:t>
            </a:r>
            <a:r>
              <a:rPr lang="fi-FI" sz="2500" dirty="0" err="1"/>
              <a:t>Lääne-Eestis</a:t>
            </a:r>
            <a:r>
              <a:rPr lang="fi-FI" sz="2500" dirty="0"/>
              <a:t> </a:t>
            </a:r>
            <a:br>
              <a:rPr lang="fi-FI" sz="2500" dirty="0"/>
            </a:br>
            <a:r>
              <a:rPr lang="fi-FI" sz="2500" dirty="0"/>
              <a:t>(~2–3 mm </a:t>
            </a:r>
            <a:r>
              <a:rPr lang="fi-FI" sz="2500" dirty="0" err="1"/>
              <a:t>aastas</a:t>
            </a:r>
            <a:r>
              <a:rPr lang="fi-FI" sz="2500" dirty="0"/>
              <a:t>).</a:t>
            </a:r>
            <a:endParaRPr sz="2500" dirty="0"/>
          </a:p>
          <a:p>
            <a:pPr marL="342900" indent="-342900">
              <a:spcBef>
                <a:spcPts val="640"/>
              </a:spcBef>
            </a:pPr>
            <a:endParaRPr sz="2500" dirty="0"/>
          </a:p>
        </p:txBody>
      </p:sp>
      <p:grpSp>
        <p:nvGrpSpPr>
          <p:cNvPr id="11" name="Group 10">
            <a:extLst>
              <a:ext uri="{FF2B5EF4-FFF2-40B4-BE49-F238E27FC236}">
                <a16:creationId xmlns:a16="http://schemas.microsoft.com/office/drawing/2014/main" id="{CD59BF80-1E78-7C63-099E-FFD6BB660E47}"/>
              </a:ext>
            </a:extLst>
          </p:cNvPr>
          <p:cNvGrpSpPr/>
          <p:nvPr/>
        </p:nvGrpSpPr>
        <p:grpSpPr>
          <a:xfrm>
            <a:off x="5143752" y="1549667"/>
            <a:ext cx="3284001" cy="5091611"/>
            <a:chOff x="5143752" y="1549667"/>
            <a:chExt cx="3284001" cy="5091611"/>
          </a:xfrm>
        </p:grpSpPr>
        <p:pic>
          <p:nvPicPr>
            <p:cNvPr id="7" name="Picture 6">
              <a:extLst>
                <a:ext uri="{FF2B5EF4-FFF2-40B4-BE49-F238E27FC236}">
                  <a16:creationId xmlns:a16="http://schemas.microsoft.com/office/drawing/2014/main" id="{C430DD84-D5DC-BC2D-36B0-23A0BD404DE7}"/>
                </a:ext>
              </a:extLst>
            </p:cNvPr>
            <p:cNvPicPr>
              <a:picLocks noChangeAspect="1"/>
            </p:cNvPicPr>
            <p:nvPr/>
          </p:nvPicPr>
          <p:blipFill>
            <a:blip r:embed="rId3"/>
            <a:stretch>
              <a:fillRect/>
            </a:stretch>
          </p:blipFill>
          <p:spPr>
            <a:xfrm>
              <a:off x="5143752" y="1549667"/>
              <a:ext cx="3284001" cy="5033696"/>
            </a:xfrm>
            <a:prstGeom prst="rect">
              <a:avLst/>
            </a:prstGeom>
          </p:spPr>
        </p:pic>
        <p:sp>
          <p:nvSpPr>
            <p:cNvPr id="163" name="Google Shape;163;p13"/>
            <p:cNvSpPr txBox="1"/>
            <p:nvPr/>
          </p:nvSpPr>
          <p:spPr>
            <a:xfrm>
              <a:off x="6003653" y="1850456"/>
              <a:ext cx="1564200" cy="430857"/>
            </a:xfrm>
            <a:prstGeom prst="rect">
              <a:avLst/>
            </a:prstGeom>
            <a:noFill/>
            <a:ln>
              <a:noFill/>
            </a:ln>
          </p:spPr>
          <p:txBody>
            <a:bodyPr spcFirstLastPara="1" wrap="square" lIns="91425" tIns="91425" rIns="91425" bIns="91425" anchor="t" anchorCtr="0">
              <a:spAutoFit/>
            </a:bodyPr>
            <a:lstStyle/>
            <a:p>
              <a:pPr algn="ctr"/>
              <a:r>
                <a:rPr lang="fi-FI" sz="1600" b="1" dirty="0">
                  <a:solidFill>
                    <a:schemeClr val="tx1"/>
                  </a:solidFill>
                  <a:latin typeface="+mn-lt"/>
                  <a:ea typeface="Calibri"/>
                  <a:cs typeface="Calibri"/>
                  <a:sym typeface="Calibri"/>
                </a:rPr>
                <a:t>LIUSTIK</a:t>
              </a:r>
              <a:endParaRPr sz="1600" b="1" dirty="0">
                <a:solidFill>
                  <a:schemeClr val="tx1"/>
                </a:solidFill>
                <a:latin typeface="+mn-lt"/>
                <a:ea typeface="Calibri"/>
                <a:cs typeface="Calibri"/>
                <a:sym typeface="Calibri"/>
              </a:endParaRPr>
            </a:p>
          </p:txBody>
        </p:sp>
        <p:sp>
          <p:nvSpPr>
            <p:cNvPr id="164" name="Google Shape;164;p13"/>
            <p:cNvSpPr txBox="1"/>
            <p:nvPr/>
          </p:nvSpPr>
          <p:spPr>
            <a:xfrm>
              <a:off x="5633003" y="5453913"/>
              <a:ext cx="2305500" cy="430857"/>
            </a:xfrm>
            <a:prstGeom prst="rect">
              <a:avLst/>
            </a:prstGeom>
            <a:noFill/>
            <a:ln>
              <a:noFill/>
            </a:ln>
          </p:spPr>
          <p:txBody>
            <a:bodyPr spcFirstLastPara="1" wrap="square" lIns="91425" tIns="91425" rIns="91425" bIns="91425" anchor="t" anchorCtr="0">
              <a:spAutoFit/>
            </a:bodyPr>
            <a:lstStyle/>
            <a:p>
              <a:pPr algn="ctr"/>
              <a:r>
                <a:rPr lang="fi-FI" sz="1600" b="1" dirty="0">
                  <a:solidFill>
                    <a:schemeClr val="tx1"/>
                  </a:solidFill>
                  <a:latin typeface="+mn-lt"/>
                  <a:ea typeface="Calibri"/>
                  <a:cs typeface="Calibri"/>
                  <a:sym typeface="Calibri"/>
                </a:rPr>
                <a:t>LITOSFÄÄR</a:t>
              </a:r>
              <a:endParaRPr sz="1600" b="1" dirty="0">
                <a:solidFill>
                  <a:schemeClr val="tx1"/>
                </a:solidFill>
                <a:latin typeface="+mn-lt"/>
                <a:ea typeface="Calibri"/>
                <a:cs typeface="Calibri"/>
                <a:sym typeface="Calibri"/>
              </a:endParaRPr>
            </a:p>
          </p:txBody>
        </p:sp>
        <p:sp>
          <p:nvSpPr>
            <p:cNvPr id="165" name="Google Shape;165;p13"/>
            <p:cNvSpPr txBox="1"/>
            <p:nvPr/>
          </p:nvSpPr>
          <p:spPr>
            <a:xfrm>
              <a:off x="5633003" y="6210421"/>
              <a:ext cx="2305500" cy="430857"/>
            </a:xfrm>
            <a:prstGeom prst="rect">
              <a:avLst/>
            </a:prstGeom>
            <a:noFill/>
            <a:ln>
              <a:noFill/>
            </a:ln>
          </p:spPr>
          <p:txBody>
            <a:bodyPr spcFirstLastPara="1" wrap="square" lIns="91425" tIns="91425" rIns="91425" bIns="91425" anchor="t" anchorCtr="0">
              <a:spAutoFit/>
            </a:bodyPr>
            <a:lstStyle/>
            <a:p>
              <a:pPr algn="ctr"/>
              <a:r>
                <a:rPr lang="fi-FI" sz="1600" b="1" dirty="0">
                  <a:solidFill>
                    <a:schemeClr val="tx1"/>
                  </a:solidFill>
                  <a:latin typeface="+mn-lt"/>
                  <a:ea typeface="Calibri"/>
                  <a:cs typeface="Calibri"/>
                  <a:sym typeface="Calibri"/>
                </a:rPr>
                <a:t>VAHEVÖÖ</a:t>
              </a:r>
              <a:endParaRPr sz="1600" b="1" dirty="0">
                <a:solidFill>
                  <a:schemeClr val="tx1"/>
                </a:solidFill>
                <a:latin typeface="+mn-lt"/>
                <a:ea typeface="Calibri"/>
                <a:cs typeface="Calibri"/>
                <a:sym typeface="Calibri"/>
              </a:endParaRPr>
            </a:p>
          </p:txBody>
        </p:sp>
        <p:sp>
          <p:nvSpPr>
            <p:cNvPr id="8" name="Google Shape;163;p13">
              <a:extLst>
                <a:ext uri="{FF2B5EF4-FFF2-40B4-BE49-F238E27FC236}">
                  <a16:creationId xmlns:a16="http://schemas.microsoft.com/office/drawing/2014/main" id="{95EB79D8-CE5E-0A7E-B05C-C1FFEDF17720}"/>
                </a:ext>
              </a:extLst>
            </p:cNvPr>
            <p:cNvSpPr txBox="1"/>
            <p:nvPr/>
          </p:nvSpPr>
          <p:spPr>
            <a:xfrm>
              <a:off x="5143752" y="1653763"/>
              <a:ext cx="321749" cy="430857"/>
            </a:xfrm>
            <a:prstGeom prst="rect">
              <a:avLst/>
            </a:prstGeom>
            <a:noFill/>
            <a:ln>
              <a:noFill/>
            </a:ln>
          </p:spPr>
          <p:txBody>
            <a:bodyPr spcFirstLastPara="1" wrap="square" lIns="91425" tIns="91425" rIns="91425" bIns="91425" anchor="t" anchorCtr="0">
              <a:spAutoFit/>
            </a:bodyPr>
            <a:lstStyle/>
            <a:p>
              <a:pPr algn="ctr"/>
              <a:r>
                <a:rPr lang="fi-FI" sz="1600" b="1" dirty="0">
                  <a:solidFill>
                    <a:schemeClr val="tx1"/>
                  </a:solidFill>
                  <a:latin typeface="+mn-lt"/>
                  <a:ea typeface="Calibri"/>
                  <a:cs typeface="Calibri"/>
                  <a:sym typeface="Calibri"/>
                </a:rPr>
                <a:t>A</a:t>
              </a:r>
              <a:endParaRPr sz="1600" b="1" dirty="0">
                <a:solidFill>
                  <a:schemeClr val="tx1"/>
                </a:solidFill>
                <a:latin typeface="+mn-lt"/>
                <a:ea typeface="Calibri"/>
                <a:cs typeface="Calibri"/>
                <a:sym typeface="Calibri"/>
              </a:endParaRPr>
            </a:p>
          </p:txBody>
        </p:sp>
        <p:sp>
          <p:nvSpPr>
            <p:cNvPr id="10" name="Google Shape;163;p13">
              <a:extLst>
                <a:ext uri="{FF2B5EF4-FFF2-40B4-BE49-F238E27FC236}">
                  <a16:creationId xmlns:a16="http://schemas.microsoft.com/office/drawing/2014/main" id="{DBD18B63-5228-5990-C638-2BF9A001ABE3}"/>
                </a:ext>
              </a:extLst>
            </p:cNvPr>
            <p:cNvSpPr txBox="1"/>
            <p:nvPr/>
          </p:nvSpPr>
          <p:spPr>
            <a:xfrm>
              <a:off x="5143752" y="4323559"/>
              <a:ext cx="321749" cy="430857"/>
            </a:xfrm>
            <a:prstGeom prst="rect">
              <a:avLst/>
            </a:prstGeom>
            <a:noFill/>
            <a:ln>
              <a:noFill/>
            </a:ln>
          </p:spPr>
          <p:txBody>
            <a:bodyPr spcFirstLastPara="1" wrap="square" lIns="91425" tIns="91425" rIns="91425" bIns="91425" anchor="t" anchorCtr="0">
              <a:spAutoFit/>
            </a:bodyPr>
            <a:lstStyle/>
            <a:p>
              <a:pPr algn="ctr"/>
              <a:r>
                <a:rPr lang="fi-FI" sz="1600" b="1" dirty="0">
                  <a:solidFill>
                    <a:schemeClr val="tx1"/>
                  </a:solidFill>
                  <a:latin typeface="+mn-lt"/>
                  <a:ea typeface="Calibri"/>
                  <a:cs typeface="Calibri"/>
                  <a:sym typeface="Calibri"/>
                </a:rPr>
                <a:t>B</a:t>
              </a:r>
              <a:endParaRPr sz="1600" b="1" dirty="0">
                <a:solidFill>
                  <a:schemeClr val="tx1"/>
                </a:solidFill>
                <a:latin typeface="+mn-lt"/>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69"/>
        <p:cNvGrpSpPr/>
        <p:nvPr/>
      </p:nvGrpSpPr>
      <p:grpSpPr>
        <a:xfrm>
          <a:off x="0" y="0"/>
          <a:ext cx="0" cy="0"/>
          <a:chOff x="0" y="0"/>
          <a:chExt cx="0" cy="0"/>
        </a:xfrm>
      </p:grpSpPr>
      <p:sp>
        <p:nvSpPr>
          <p:cNvPr id="2" name="Rectangle 1">
            <a:extLst>
              <a:ext uri="{FF2B5EF4-FFF2-40B4-BE49-F238E27FC236}">
                <a16:creationId xmlns:a16="http://schemas.microsoft.com/office/drawing/2014/main" id="{17CDCE45-8EDB-0E5A-ADB0-43CFE24D60A7}"/>
              </a:ext>
            </a:extLst>
          </p:cNvPr>
          <p:cNvSpPr/>
          <p:nvPr/>
        </p:nvSpPr>
        <p:spPr>
          <a:xfrm>
            <a:off x="0" y="-12391"/>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Google Shape;170;p14"/>
          <p:cNvSpPr txBox="1">
            <a:spLocks noGrp="1"/>
          </p:cNvSpPr>
          <p:nvPr>
            <p:ph type="title"/>
          </p:nvPr>
        </p:nvSpPr>
        <p:spPr>
          <a:xfrm>
            <a:off x="457200" y="-12391"/>
            <a:ext cx="8229600" cy="1430028"/>
          </a:xfrm>
          <a:prstGeom prst="rect">
            <a:avLst/>
          </a:prstGeom>
          <a:noFill/>
          <a:ln>
            <a:noFill/>
          </a:ln>
        </p:spPr>
        <p:txBody>
          <a:bodyPr spcFirstLastPara="1" wrap="square" lIns="91425" tIns="45700" rIns="91425" bIns="45700" anchor="ctr" anchorCtr="0">
            <a:normAutofit fontScale="90000"/>
          </a:bodyPr>
          <a:lstStyle/>
          <a:p>
            <a:pPr algn="l">
              <a:buSzPts val="4400"/>
            </a:pPr>
            <a:r>
              <a:rPr lang="fi-FI" b="1" dirty="0">
                <a:solidFill>
                  <a:schemeClr val="bg1"/>
                </a:solidFill>
                <a:latin typeface="+mj-lt"/>
              </a:rPr>
              <a:t>Maapinna </a:t>
            </a:r>
            <a:r>
              <a:rPr lang="fi-FI" b="1" dirty="0" err="1">
                <a:solidFill>
                  <a:schemeClr val="bg1"/>
                </a:solidFill>
                <a:latin typeface="+mj-lt"/>
              </a:rPr>
              <a:t>kerkimine</a:t>
            </a:r>
            <a:r>
              <a:rPr lang="fi-FI" b="1" dirty="0">
                <a:solidFill>
                  <a:schemeClr val="bg1"/>
                </a:solidFill>
                <a:latin typeface="+mj-lt"/>
              </a:rPr>
              <a:t> </a:t>
            </a:r>
            <a:r>
              <a:rPr lang="fi-FI" b="1" dirty="0" err="1">
                <a:solidFill>
                  <a:schemeClr val="bg1"/>
                </a:solidFill>
                <a:latin typeface="+mj-lt"/>
              </a:rPr>
              <a:t>tänapäeval</a:t>
            </a:r>
            <a:endParaRPr b="1" dirty="0">
              <a:solidFill>
                <a:schemeClr val="bg1"/>
              </a:solidFill>
              <a:latin typeface="+mj-lt"/>
            </a:endParaRPr>
          </a:p>
        </p:txBody>
      </p:sp>
      <p:pic>
        <p:nvPicPr>
          <p:cNvPr id="171" name="Google Shape;171;p14"/>
          <p:cNvPicPr preferRelativeResize="0"/>
          <p:nvPr/>
        </p:nvPicPr>
        <p:blipFill rotWithShape="1">
          <a:blip r:embed="rId3">
            <a:alphaModFix/>
          </a:blip>
          <a:srcRect/>
          <a:stretch/>
        </p:blipFill>
        <p:spPr>
          <a:xfrm>
            <a:off x="1475990" y="1563303"/>
            <a:ext cx="6198255" cy="4525963"/>
          </a:xfrm>
          <a:prstGeom prst="rect">
            <a:avLst/>
          </a:prstGeom>
          <a:noFill/>
          <a:ln>
            <a:noFill/>
          </a:ln>
        </p:spPr>
      </p:pic>
      <p:sp>
        <p:nvSpPr>
          <p:cNvPr id="172" name="Google Shape;172;p14"/>
          <p:cNvSpPr txBox="1"/>
          <p:nvPr/>
        </p:nvSpPr>
        <p:spPr>
          <a:xfrm>
            <a:off x="7466425" y="6444883"/>
            <a:ext cx="1677575" cy="276959"/>
          </a:xfrm>
          <a:prstGeom prst="rect">
            <a:avLst/>
          </a:prstGeom>
          <a:noFill/>
          <a:ln>
            <a:noFill/>
          </a:ln>
        </p:spPr>
        <p:txBody>
          <a:bodyPr spcFirstLastPara="1" wrap="square" lIns="91425" tIns="45700" rIns="91425" bIns="45700" anchor="t" anchorCtr="0">
            <a:spAutoFit/>
          </a:bodyPr>
          <a:lstStyle/>
          <a:p>
            <a:pPr algn="just"/>
            <a:r>
              <a:rPr lang="fi-FI" sz="1200" dirty="0" err="1">
                <a:solidFill>
                  <a:schemeClr val="bg1">
                    <a:lumMod val="50000"/>
                  </a:schemeClr>
                </a:solidFill>
                <a:latin typeface="+mn-lt"/>
                <a:ea typeface="Calibri"/>
                <a:cs typeface="Calibri"/>
                <a:sym typeface="Calibri"/>
              </a:rPr>
              <a:t>Garetsky</a:t>
            </a:r>
            <a:r>
              <a:rPr lang="fi-FI" sz="1200" dirty="0">
                <a:solidFill>
                  <a:schemeClr val="bg1">
                    <a:lumMod val="50000"/>
                  </a:schemeClr>
                </a:solidFill>
                <a:latin typeface="+mn-lt"/>
                <a:ea typeface="Calibri"/>
                <a:cs typeface="Calibri"/>
                <a:sym typeface="Calibri"/>
              </a:rPr>
              <a:t> et al. 2001 </a:t>
            </a:r>
            <a:endParaRPr sz="1200" dirty="0">
              <a:solidFill>
                <a:schemeClr val="bg1">
                  <a:lumMod val="50000"/>
                </a:schemeClr>
              </a:solidFill>
              <a:latin typeface="+mn-lt"/>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9DAF8"/>
        </a:solidFill>
        <a:effectLst/>
      </p:bgPr>
    </p:bg>
    <p:spTree>
      <p:nvGrpSpPr>
        <p:cNvPr id="1" name="Shape 176"/>
        <p:cNvGrpSpPr/>
        <p:nvPr/>
      </p:nvGrpSpPr>
      <p:grpSpPr>
        <a:xfrm>
          <a:off x="0" y="0"/>
          <a:ext cx="0" cy="0"/>
          <a:chOff x="0" y="0"/>
          <a:chExt cx="0" cy="0"/>
        </a:xfrm>
      </p:grpSpPr>
      <p:pic>
        <p:nvPicPr>
          <p:cNvPr id="179" name="Google Shape;179;p15" title="baltic-sea-4136488_1280.jpg"/>
          <p:cNvPicPr preferRelativeResize="0"/>
          <p:nvPr/>
        </p:nvPicPr>
        <p:blipFill>
          <a:blip r:embed="rId3">
            <a:alphaModFix/>
          </a:blip>
          <a:stretch>
            <a:fillRect/>
          </a:stretch>
        </p:blipFill>
        <p:spPr>
          <a:xfrm>
            <a:off x="0" y="800107"/>
            <a:ext cx="9144000" cy="6057894"/>
          </a:xfrm>
          <a:prstGeom prst="rect">
            <a:avLst/>
          </a:prstGeom>
          <a:noFill/>
          <a:ln>
            <a:noFill/>
          </a:ln>
        </p:spPr>
      </p:pic>
      <p:sp>
        <p:nvSpPr>
          <p:cNvPr id="2" name="Rectangle 1">
            <a:extLst>
              <a:ext uri="{FF2B5EF4-FFF2-40B4-BE49-F238E27FC236}">
                <a16:creationId xmlns:a16="http://schemas.microsoft.com/office/drawing/2014/main" id="{6174E96E-DBE4-D3BC-72E8-7FC7FF64522C}"/>
              </a:ext>
            </a:extLst>
          </p:cNvPr>
          <p:cNvSpPr/>
          <p:nvPr/>
        </p:nvSpPr>
        <p:spPr>
          <a:xfrm>
            <a:off x="0" y="-12391"/>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Google Shape;177;p15"/>
          <p:cNvSpPr txBox="1">
            <a:spLocks noGrp="1"/>
          </p:cNvSpPr>
          <p:nvPr>
            <p:ph type="title"/>
          </p:nvPr>
        </p:nvSpPr>
        <p:spPr>
          <a:xfrm>
            <a:off x="457200" y="-12391"/>
            <a:ext cx="8229600" cy="1430028"/>
          </a:xfrm>
          <a:prstGeom prst="rect">
            <a:avLst/>
          </a:prstGeom>
          <a:noFill/>
          <a:ln>
            <a:noFill/>
          </a:ln>
        </p:spPr>
        <p:txBody>
          <a:bodyPr spcFirstLastPara="1" wrap="square" lIns="91425" tIns="45700" rIns="91425" bIns="45700" anchor="ctr" anchorCtr="0">
            <a:normAutofit/>
          </a:bodyPr>
          <a:lstStyle/>
          <a:p>
            <a:pPr algn="l">
              <a:buSzPts val="4400"/>
            </a:pPr>
            <a:r>
              <a:rPr lang="fi-FI" sz="4000" b="1" dirty="0" err="1">
                <a:solidFill>
                  <a:schemeClr val="bg1"/>
                </a:solidFill>
                <a:latin typeface="+mj-lt"/>
              </a:rPr>
              <a:t>Läänemere</a:t>
            </a:r>
            <a:r>
              <a:rPr lang="fi-FI" sz="4000" b="1" dirty="0">
                <a:solidFill>
                  <a:schemeClr val="bg1"/>
                </a:solidFill>
                <a:latin typeface="+mj-lt"/>
              </a:rPr>
              <a:t> </a:t>
            </a:r>
            <a:r>
              <a:rPr lang="fi-FI" sz="4000" b="1" dirty="0" err="1">
                <a:solidFill>
                  <a:schemeClr val="bg1"/>
                </a:solidFill>
                <a:latin typeface="+mj-lt"/>
              </a:rPr>
              <a:t>arengu</a:t>
            </a:r>
            <a:r>
              <a:rPr lang="fi-FI" sz="4000" b="1" dirty="0">
                <a:solidFill>
                  <a:schemeClr val="bg1"/>
                </a:solidFill>
                <a:latin typeface="+mj-lt"/>
              </a:rPr>
              <a:t> viis etappi</a:t>
            </a:r>
            <a:endParaRPr sz="4000" b="1" dirty="0">
              <a:solidFill>
                <a:schemeClr val="bg1"/>
              </a:solidFill>
              <a:latin typeface="+mj-lt"/>
            </a:endParaRPr>
          </a:p>
        </p:txBody>
      </p:sp>
      <p:sp>
        <p:nvSpPr>
          <p:cNvPr id="3" name="Oval 2">
            <a:extLst>
              <a:ext uri="{FF2B5EF4-FFF2-40B4-BE49-F238E27FC236}">
                <a16:creationId xmlns:a16="http://schemas.microsoft.com/office/drawing/2014/main" id="{59160A65-FA2D-6E52-1CA2-D6708277ABE6}"/>
              </a:ext>
            </a:extLst>
          </p:cNvPr>
          <p:cNvSpPr/>
          <p:nvPr/>
        </p:nvSpPr>
        <p:spPr>
          <a:xfrm>
            <a:off x="735387" y="1833331"/>
            <a:ext cx="3650792" cy="365079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Google Shape;178;p15"/>
          <p:cNvSpPr txBox="1">
            <a:spLocks noGrp="1"/>
          </p:cNvSpPr>
          <p:nvPr>
            <p:ph type="body" idx="1"/>
          </p:nvPr>
        </p:nvSpPr>
        <p:spPr>
          <a:xfrm>
            <a:off x="894052" y="2299896"/>
            <a:ext cx="3333462" cy="2869525"/>
          </a:xfrm>
          <a:prstGeom prst="rect">
            <a:avLst/>
          </a:prstGeom>
          <a:noFill/>
          <a:ln>
            <a:noFill/>
          </a:ln>
        </p:spPr>
        <p:txBody>
          <a:bodyPr spcFirstLastPara="1" wrap="square" lIns="91425" tIns="45700" rIns="91425" bIns="45700" anchor="t" anchorCtr="0">
            <a:normAutofit/>
          </a:bodyPr>
          <a:lstStyle/>
          <a:p>
            <a:pPr marL="0" indent="0" algn="ctr">
              <a:spcBef>
                <a:spcPts val="0"/>
              </a:spcBef>
              <a:buNone/>
            </a:pPr>
            <a:r>
              <a:rPr lang="fi-FI" sz="2500" dirty="0" err="1">
                <a:solidFill>
                  <a:schemeClr val="tx1"/>
                </a:solidFill>
                <a:latin typeface="+mn-lt"/>
              </a:rPr>
              <a:t>Läänemere</a:t>
            </a:r>
            <a:r>
              <a:rPr lang="fi-FI" sz="2500" dirty="0">
                <a:solidFill>
                  <a:schemeClr val="tx1"/>
                </a:solidFill>
                <a:latin typeface="+mn-lt"/>
              </a:rPr>
              <a:t> </a:t>
            </a:r>
            <a:r>
              <a:rPr lang="fi-FI" sz="2500" dirty="0" err="1">
                <a:solidFill>
                  <a:schemeClr val="tx1"/>
                </a:solidFill>
                <a:latin typeface="+mn-lt"/>
              </a:rPr>
              <a:t>kujunemine</a:t>
            </a:r>
            <a:r>
              <a:rPr lang="fi-FI" sz="2500" dirty="0">
                <a:solidFill>
                  <a:schemeClr val="tx1"/>
                </a:solidFill>
                <a:latin typeface="+mn-lt"/>
              </a:rPr>
              <a:t> </a:t>
            </a:r>
            <a:r>
              <a:rPr lang="fi-FI" sz="2500" dirty="0" err="1">
                <a:solidFill>
                  <a:schemeClr val="tx1"/>
                </a:solidFill>
                <a:latin typeface="+mn-lt"/>
              </a:rPr>
              <a:t>algas</a:t>
            </a:r>
            <a:r>
              <a:rPr lang="fi-FI" sz="2500" dirty="0">
                <a:solidFill>
                  <a:schemeClr val="tx1"/>
                </a:solidFill>
                <a:latin typeface="+mn-lt"/>
              </a:rPr>
              <a:t> jääaja </a:t>
            </a:r>
            <a:r>
              <a:rPr lang="fi-FI" sz="2500" dirty="0" err="1">
                <a:solidFill>
                  <a:schemeClr val="tx1"/>
                </a:solidFill>
                <a:latin typeface="+mn-lt"/>
              </a:rPr>
              <a:t>lõpus</a:t>
            </a:r>
            <a:r>
              <a:rPr lang="fi-FI" sz="2500" dirty="0">
                <a:solidFill>
                  <a:schemeClr val="tx1"/>
                </a:solidFill>
                <a:latin typeface="+mn-lt"/>
              </a:rPr>
              <a:t>, </a:t>
            </a:r>
            <a:br>
              <a:rPr lang="fi-FI" sz="2500" dirty="0">
                <a:solidFill>
                  <a:schemeClr val="tx1"/>
                </a:solidFill>
                <a:latin typeface="+mn-lt"/>
              </a:rPr>
            </a:br>
            <a:r>
              <a:rPr lang="fi-FI" sz="2500" dirty="0" err="1">
                <a:solidFill>
                  <a:schemeClr val="tx1"/>
                </a:solidFill>
                <a:latin typeface="+mn-lt"/>
              </a:rPr>
              <a:t>kui</a:t>
            </a:r>
            <a:r>
              <a:rPr lang="fi-FI" sz="2500" dirty="0">
                <a:solidFill>
                  <a:schemeClr val="tx1"/>
                </a:solidFill>
                <a:latin typeface="+mn-lt"/>
              </a:rPr>
              <a:t> </a:t>
            </a:r>
            <a:r>
              <a:rPr lang="fi-FI" sz="2500" dirty="0" err="1">
                <a:solidFill>
                  <a:schemeClr val="tx1"/>
                </a:solidFill>
                <a:latin typeface="+mn-lt"/>
              </a:rPr>
              <a:t>liustikud</a:t>
            </a:r>
            <a:r>
              <a:rPr lang="fi-FI" sz="2500" dirty="0">
                <a:solidFill>
                  <a:schemeClr val="tx1"/>
                </a:solidFill>
                <a:latin typeface="+mn-lt"/>
              </a:rPr>
              <a:t> </a:t>
            </a:r>
            <a:r>
              <a:rPr lang="fi-FI" sz="2500" dirty="0" err="1">
                <a:solidFill>
                  <a:schemeClr val="tx1"/>
                </a:solidFill>
                <a:latin typeface="+mn-lt"/>
              </a:rPr>
              <a:t>taandusid</a:t>
            </a:r>
            <a:r>
              <a:rPr lang="fi-FI" sz="2500" dirty="0">
                <a:solidFill>
                  <a:schemeClr val="tx1"/>
                </a:solidFill>
                <a:latin typeface="+mn-lt"/>
              </a:rPr>
              <a:t> ja sulavesi </a:t>
            </a:r>
            <a:r>
              <a:rPr lang="fi-FI" sz="2500" dirty="0" err="1">
                <a:solidFill>
                  <a:schemeClr val="tx1"/>
                </a:solidFill>
                <a:latin typeface="+mn-lt"/>
              </a:rPr>
              <a:t>kogunes</a:t>
            </a:r>
            <a:r>
              <a:rPr lang="fi-FI" sz="2500" dirty="0">
                <a:solidFill>
                  <a:schemeClr val="tx1"/>
                </a:solidFill>
                <a:latin typeface="+mn-lt"/>
              </a:rPr>
              <a:t> </a:t>
            </a:r>
            <a:r>
              <a:rPr lang="fi-FI" sz="2500" dirty="0" err="1">
                <a:solidFill>
                  <a:schemeClr val="tx1"/>
                </a:solidFill>
                <a:latin typeface="+mn-lt"/>
              </a:rPr>
              <a:t>madalamatesse</a:t>
            </a:r>
            <a:r>
              <a:rPr lang="fi-FI" sz="2500" dirty="0">
                <a:solidFill>
                  <a:schemeClr val="tx1"/>
                </a:solidFill>
                <a:latin typeface="+mn-lt"/>
              </a:rPr>
              <a:t> </a:t>
            </a:r>
            <a:r>
              <a:rPr lang="fi-FI" sz="2500" dirty="0" err="1">
                <a:solidFill>
                  <a:schemeClr val="tx1"/>
                </a:solidFill>
                <a:latin typeface="+mn-lt"/>
              </a:rPr>
              <a:t>nõgudesse</a:t>
            </a:r>
            <a:r>
              <a:rPr lang="fi-FI" sz="2500" dirty="0">
                <a:solidFill>
                  <a:schemeClr val="tx1"/>
                </a:solidFill>
                <a:latin typeface="+mn-lt"/>
              </a:rPr>
              <a:t>.</a:t>
            </a:r>
            <a:endParaRPr sz="2500" dirty="0">
              <a:solidFill>
                <a:schemeClr val="tx1"/>
              </a:solidFill>
              <a:latin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Shape 184"/>
        <p:cNvGrpSpPr/>
        <p:nvPr/>
      </p:nvGrpSpPr>
      <p:grpSpPr>
        <a:xfrm>
          <a:off x="0" y="0"/>
          <a:ext cx="0" cy="0"/>
          <a:chOff x="0" y="0"/>
          <a:chExt cx="0" cy="0"/>
        </a:xfrm>
      </p:grpSpPr>
      <p:sp>
        <p:nvSpPr>
          <p:cNvPr id="10" name="Rectangle 9">
            <a:extLst>
              <a:ext uri="{FF2B5EF4-FFF2-40B4-BE49-F238E27FC236}">
                <a16:creationId xmlns:a16="http://schemas.microsoft.com/office/drawing/2014/main" id="{4074E2EA-A07F-3CE3-146A-3BABA2D4D8BA}"/>
              </a:ext>
            </a:extLst>
          </p:cNvPr>
          <p:cNvSpPr/>
          <p:nvPr/>
        </p:nvSpPr>
        <p:spPr>
          <a:xfrm>
            <a:off x="0" y="428324"/>
            <a:ext cx="9144000" cy="320422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6" name="Google Shape;186;g3a018986ffc_1_40"/>
          <p:cNvSpPr txBox="1">
            <a:spLocks noGrp="1"/>
          </p:cNvSpPr>
          <p:nvPr>
            <p:ph type="body" idx="1"/>
          </p:nvPr>
        </p:nvSpPr>
        <p:spPr>
          <a:xfrm>
            <a:off x="457199" y="3857324"/>
            <a:ext cx="8330665" cy="3000676"/>
          </a:xfrm>
          <a:prstGeom prst="rect">
            <a:avLst/>
          </a:prstGeom>
        </p:spPr>
        <p:txBody>
          <a:bodyPr spcFirstLastPara="1" wrap="square" lIns="91425" tIns="45700" rIns="91425" bIns="45700" anchor="t" anchorCtr="0">
            <a:noAutofit/>
          </a:bodyPr>
          <a:lstStyle/>
          <a:p>
            <a:pPr marL="342900" indent="-342900">
              <a:spcBef>
                <a:spcPts val="400"/>
              </a:spcBef>
              <a:buSzPct val="100000"/>
              <a:buFont typeface="Arial" panose="020B0604020202020204" pitchFamily="34" charset="0"/>
              <a:buChar char="•"/>
            </a:pPr>
            <a:r>
              <a:rPr lang="fi-FI" sz="2500" dirty="0" err="1">
                <a:latin typeface="+mn-lt"/>
              </a:rPr>
              <a:t>Liustikuserva</a:t>
            </a:r>
            <a:r>
              <a:rPr lang="fi-FI" sz="2500" dirty="0">
                <a:latin typeface="+mn-lt"/>
              </a:rPr>
              <a:t> ette </a:t>
            </a:r>
            <a:r>
              <a:rPr lang="fi-FI" sz="2500" dirty="0" err="1">
                <a:latin typeface="+mn-lt"/>
              </a:rPr>
              <a:t>kogunenud</a:t>
            </a:r>
            <a:r>
              <a:rPr lang="fi-FI" sz="2500" dirty="0">
                <a:latin typeface="+mn-lt"/>
              </a:rPr>
              <a:t> sulavesi </a:t>
            </a:r>
            <a:r>
              <a:rPr lang="fi-FI" sz="2500" dirty="0" err="1">
                <a:latin typeface="+mn-lt"/>
              </a:rPr>
              <a:t>moodustas</a:t>
            </a:r>
            <a:r>
              <a:rPr lang="fi-FI" sz="2500" dirty="0">
                <a:latin typeface="+mn-lt"/>
              </a:rPr>
              <a:t> </a:t>
            </a:r>
            <a:r>
              <a:rPr lang="fi-FI" sz="2500" dirty="0" err="1">
                <a:latin typeface="+mn-lt"/>
              </a:rPr>
              <a:t>hiiglasliku</a:t>
            </a:r>
            <a:r>
              <a:rPr lang="fi-FI" sz="2500" dirty="0">
                <a:latin typeface="+mn-lt"/>
              </a:rPr>
              <a:t> </a:t>
            </a:r>
            <a:r>
              <a:rPr lang="fi-FI" sz="2500" dirty="0" err="1">
                <a:latin typeface="+mn-lt"/>
              </a:rPr>
              <a:t>mageveekogu</a:t>
            </a:r>
            <a:r>
              <a:rPr lang="fi-FI" sz="2500" dirty="0">
                <a:latin typeface="+mn-lt"/>
              </a:rPr>
              <a:t>, </a:t>
            </a:r>
            <a:r>
              <a:rPr lang="fi-FI" sz="2500" dirty="0" err="1">
                <a:latin typeface="+mn-lt"/>
              </a:rPr>
              <a:t>mis</a:t>
            </a:r>
            <a:r>
              <a:rPr lang="fi-FI" sz="2500" dirty="0">
                <a:latin typeface="+mn-lt"/>
              </a:rPr>
              <a:t> </a:t>
            </a:r>
            <a:r>
              <a:rPr lang="fi-FI" sz="2500" dirty="0" err="1">
                <a:latin typeface="+mn-lt"/>
              </a:rPr>
              <a:t>eksisteeris</a:t>
            </a:r>
            <a:r>
              <a:rPr lang="fi-FI" sz="2500" dirty="0">
                <a:latin typeface="+mn-lt"/>
              </a:rPr>
              <a:t> 4300 </a:t>
            </a:r>
            <a:r>
              <a:rPr lang="fi-FI" sz="2500" dirty="0" err="1">
                <a:latin typeface="+mn-lt"/>
              </a:rPr>
              <a:t>aastat</a:t>
            </a:r>
            <a:r>
              <a:rPr lang="fi-FI" sz="2500" dirty="0">
                <a:latin typeface="+mn-lt"/>
              </a:rPr>
              <a:t>.</a:t>
            </a:r>
          </a:p>
          <a:p>
            <a:pPr marL="342900" indent="-342900">
              <a:spcBef>
                <a:spcPts val="400"/>
              </a:spcBef>
              <a:buSzPct val="100000"/>
              <a:buFont typeface="Arial" panose="020B0604020202020204" pitchFamily="34" charset="0"/>
              <a:buChar char="•"/>
            </a:pPr>
            <a:endParaRPr lang="fi-FI" sz="2500" dirty="0">
              <a:latin typeface="+mn-lt"/>
            </a:endParaRPr>
          </a:p>
          <a:p>
            <a:pPr marL="342900" indent="-342900">
              <a:spcBef>
                <a:spcPts val="400"/>
              </a:spcBef>
              <a:buSzPct val="100000"/>
              <a:buFont typeface="Arial" panose="020B0604020202020204" pitchFamily="34" charset="0"/>
              <a:buChar char="•"/>
            </a:pPr>
            <a:r>
              <a:rPr lang="fi-FI" sz="2500" dirty="0" err="1">
                <a:latin typeface="+mn-lt"/>
              </a:rPr>
              <a:t>Billingeni</a:t>
            </a:r>
            <a:r>
              <a:rPr lang="fi-FI" sz="2500" dirty="0">
                <a:latin typeface="+mn-lt"/>
              </a:rPr>
              <a:t> </a:t>
            </a:r>
            <a:r>
              <a:rPr lang="fi-FI" sz="2500" dirty="0" err="1">
                <a:latin typeface="+mn-lt"/>
              </a:rPr>
              <a:t>katastroof</a:t>
            </a:r>
            <a:r>
              <a:rPr lang="fi-FI" sz="2500" dirty="0">
                <a:latin typeface="+mn-lt"/>
              </a:rPr>
              <a:t>, </a:t>
            </a:r>
            <a:r>
              <a:rPr lang="fi-FI" sz="2500" dirty="0" err="1">
                <a:latin typeface="+mn-lt"/>
              </a:rPr>
              <a:t>umbes</a:t>
            </a:r>
            <a:r>
              <a:rPr lang="fi-FI" sz="2500" dirty="0">
                <a:latin typeface="+mn-lt"/>
              </a:rPr>
              <a:t> 11 700 </a:t>
            </a:r>
            <a:r>
              <a:rPr lang="fi-FI" sz="2500" dirty="0" err="1">
                <a:latin typeface="+mn-lt"/>
              </a:rPr>
              <a:t>aastat</a:t>
            </a:r>
            <a:r>
              <a:rPr lang="fi-FI" sz="2500" dirty="0">
                <a:latin typeface="+mn-lt"/>
              </a:rPr>
              <a:t> </a:t>
            </a:r>
            <a:r>
              <a:rPr lang="fi-FI" sz="2500" dirty="0" err="1">
                <a:latin typeface="+mn-lt"/>
              </a:rPr>
              <a:t>tagasi</a:t>
            </a:r>
            <a:r>
              <a:rPr lang="fi-FI" sz="2500" dirty="0">
                <a:latin typeface="+mn-lt"/>
              </a:rPr>
              <a:t> </a:t>
            </a:r>
            <a:r>
              <a:rPr lang="fi-FI" sz="2500" dirty="0" err="1">
                <a:latin typeface="+mn-lt"/>
              </a:rPr>
              <a:t>murdis</a:t>
            </a:r>
            <a:r>
              <a:rPr lang="fi-FI" sz="2500" dirty="0">
                <a:latin typeface="+mn-lt"/>
              </a:rPr>
              <a:t> </a:t>
            </a:r>
            <a:r>
              <a:rPr lang="fi-FI" sz="2500" dirty="0" err="1">
                <a:latin typeface="+mn-lt"/>
              </a:rPr>
              <a:t>järve</a:t>
            </a:r>
            <a:r>
              <a:rPr lang="fi-FI" sz="2500" dirty="0">
                <a:latin typeface="+mn-lt"/>
              </a:rPr>
              <a:t> vesi </a:t>
            </a:r>
            <a:r>
              <a:rPr lang="fi-FI" sz="2500" dirty="0" err="1">
                <a:latin typeface="+mn-lt"/>
              </a:rPr>
              <a:t>läbi</a:t>
            </a:r>
            <a:r>
              <a:rPr lang="fi-FI" sz="2500" dirty="0">
                <a:latin typeface="+mn-lt"/>
              </a:rPr>
              <a:t> </a:t>
            </a:r>
            <a:r>
              <a:rPr lang="fi-FI" sz="2500" dirty="0" err="1">
                <a:latin typeface="+mn-lt"/>
              </a:rPr>
              <a:t>jääseina</a:t>
            </a:r>
            <a:r>
              <a:rPr lang="fi-FI" sz="2500" dirty="0">
                <a:latin typeface="+mn-lt"/>
              </a:rPr>
              <a:t> </a:t>
            </a:r>
            <a:r>
              <a:rPr lang="fi-FI" sz="2500" dirty="0" err="1">
                <a:latin typeface="+mn-lt"/>
              </a:rPr>
              <a:t>Billingeni</a:t>
            </a:r>
            <a:r>
              <a:rPr lang="fi-FI" sz="2500" dirty="0">
                <a:latin typeface="+mn-lt"/>
              </a:rPr>
              <a:t> </a:t>
            </a:r>
            <a:r>
              <a:rPr lang="fi-FI" sz="2500" dirty="0" err="1">
                <a:latin typeface="+mn-lt"/>
              </a:rPr>
              <a:t>piirkonnas</a:t>
            </a:r>
            <a:r>
              <a:rPr lang="fi-FI" sz="2500" dirty="0">
                <a:latin typeface="+mn-lt"/>
              </a:rPr>
              <a:t> ja </a:t>
            </a:r>
            <a:r>
              <a:rPr lang="fi-FI" sz="2500" dirty="0" err="1">
                <a:latin typeface="+mn-lt"/>
              </a:rPr>
              <a:t>tühjenes</a:t>
            </a:r>
            <a:r>
              <a:rPr lang="fi-FI" sz="2500" dirty="0">
                <a:latin typeface="+mn-lt"/>
              </a:rPr>
              <a:t> </a:t>
            </a:r>
            <a:r>
              <a:rPr lang="fi-FI" sz="2500" dirty="0" err="1">
                <a:latin typeface="+mn-lt"/>
              </a:rPr>
              <a:t>kiiresti</a:t>
            </a:r>
            <a:r>
              <a:rPr lang="fi-FI" sz="2500" dirty="0">
                <a:latin typeface="+mn-lt"/>
              </a:rPr>
              <a:t> </a:t>
            </a:r>
            <a:r>
              <a:rPr lang="fi-FI" sz="2500" dirty="0" err="1">
                <a:latin typeface="+mn-lt"/>
              </a:rPr>
              <a:t>Atlandi</a:t>
            </a:r>
            <a:r>
              <a:rPr lang="fi-FI" sz="2500" dirty="0">
                <a:latin typeface="+mn-lt"/>
              </a:rPr>
              <a:t> </a:t>
            </a:r>
            <a:r>
              <a:rPr lang="fi-FI" sz="2500" dirty="0" err="1">
                <a:latin typeface="+mn-lt"/>
              </a:rPr>
              <a:t>ookeani</a:t>
            </a:r>
            <a:r>
              <a:rPr lang="fi-FI" sz="2500" dirty="0">
                <a:latin typeface="+mn-lt"/>
              </a:rPr>
              <a:t>.</a:t>
            </a:r>
          </a:p>
        </p:txBody>
      </p:sp>
      <p:pic>
        <p:nvPicPr>
          <p:cNvPr id="187" name="Google Shape;187;g3a018986ffc_1_40" title="baltian-jaajarvi-1024x668.jpeg"/>
          <p:cNvPicPr preferRelativeResize="0"/>
          <p:nvPr/>
        </p:nvPicPr>
        <p:blipFill>
          <a:blip r:embed="rId3">
            <a:alphaModFix/>
          </a:blip>
          <a:stretch>
            <a:fillRect/>
          </a:stretch>
        </p:blipFill>
        <p:spPr>
          <a:xfrm>
            <a:off x="4232139" y="428324"/>
            <a:ext cx="4911861" cy="3204223"/>
          </a:xfrm>
          <a:prstGeom prst="rect">
            <a:avLst/>
          </a:prstGeom>
          <a:noFill/>
          <a:ln>
            <a:noFill/>
          </a:ln>
        </p:spPr>
      </p:pic>
      <p:sp>
        <p:nvSpPr>
          <p:cNvPr id="15" name="Google Shape;193;g3a018986ffc_1_12">
            <a:extLst>
              <a:ext uri="{FF2B5EF4-FFF2-40B4-BE49-F238E27FC236}">
                <a16:creationId xmlns:a16="http://schemas.microsoft.com/office/drawing/2014/main" id="{950A1E33-BEC1-C0BF-8B38-BA67893D31D8}"/>
              </a:ext>
            </a:extLst>
          </p:cNvPr>
          <p:cNvSpPr txBox="1">
            <a:spLocks noGrp="1"/>
          </p:cNvSpPr>
          <p:nvPr>
            <p:ph type="title"/>
          </p:nvPr>
        </p:nvSpPr>
        <p:spPr>
          <a:xfrm>
            <a:off x="535121" y="428323"/>
            <a:ext cx="3161899" cy="3204223"/>
          </a:xfrm>
          <a:prstGeom prst="rect">
            <a:avLst/>
          </a:prstGeom>
        </p:spPr>
        <p:txBody>
          <a:bodyPr spcFirstLastPara="1" wrap="square" lIns="91425" tIns="45700" rIns="91425" bIns="45700" anchor="ctr" anchorCtr="0">
            <a:normAutofit/>
          </a:bodyPr>
          <a:lstStyle/>
          <a:p>
            <a:pPr algn="l"/>
            <a:r>
              <a:rPr lang="fi-FI" sz="2500" b="1" dirty="0">
                <a:solidFill>
                  <a:schemeClr val="bg1"/>
                </a:solidFill>
                <a:latin typeface="+mn-lt"/>
              </a:rPr>
              <a:t>BALTI</a:t>
            </a:r>
            <a:br>
              <a:rPr lang="fi-FI" sz="2500" b="1" dirty="0">
                <a:solidFill>
                  <a:schemeClr val="bg1"/>
                </a:solidFill>
                <a:latin typeface="+mn-lt"/>
              </a:rPr>
            </a:br>
            <a:r>
              <a:rPr lang="fi-FI" sz="2500" b="1" dirty="0">
                <a:solidFill>
                  <a:schemeClr val="bg1"/>
                </a:solidFill>
                <a:latin typeface="+mn-lt"/>
              </a:rPr>
              <a:t>JÄÄPAISJÄRV </a:t>
            </a:r>
            <a:br>
              <a:rPr lang="fi-FI" sz="3600" b="1" dirty="0">
                <a:solidFill>
                  <a:schemeClr val="bg1"/>
                </a:solidFill>
                <a:latin typeface="+mn-lt"/>
              </a:rPr>
            </a:br>
            <a:br>
              <a:rPr lang="fi-FI" sz="1100" b="1" dirty="0">
                <a:solidFill>
                  <a:schemeClr val="bg1"/>
                </a:solidFill>
                <a:latin typeface="+mn-lt"/>
              </a:rPr>
            </a:br>
            <a:r>
              <a:rPr lang="fi-FI" sz="2000" b="1" dirty="0">
                <a:solidFill>
                  <a:schemeClr val="bg1"/>
                </a:solidFill>
                <a:latin typeface="+mn-lt"/>
              </a:rPr>
              <a:t>(16 000–11 700 a </a:t>
            </a:r>
            <a:r>
              <a:rPr lang="fi-FI" sz="2000" b="1" dirty="0" err="1">
                <a:solidFill>
                  <a:schemeClr val="bg1"/>
                </a:solidFill>
                <a:latin typeface="+mn-lt"/>
              </a:rPr>
              <a:t>tagasi</a:t>
            </a:r>
            <a:r>
              <a:rPr lang="fi-FI" sz="2000" b="1" dirty="0">
                <a:solidFill>
                  <a:schemeClr val="bg1"/>
                </a:solidFill>
                <a:latin typeface="+mn-lt"/>
              </a:rPr>
              <a:t>)</a:t>
            </a:r>
            <a:endParaRPr lang="en-US" sz="2000" b="1" dirty="0">
              <a:solidFill>
                <a:schemeClr val="bg1"/>
              </a:solidFill>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9DAF8"/>
        </a:solidFill>
        <a:effectLst/>
      </p:bgPr>
    </p:bg>
    <p:spTree>
      <p:nvGrpSpPr>
        <p:cNvPr id="1" name="Shape 192"/>
        <p:cNvGrpSpPr/>
        <p:nvPr/>
      </p:nvGrpSpPr>
      <p:grpSpPr>
        <a:xfrm>
          <a:off x="0" y="0"/>
          <a:ext cx="0" cy="0"/>
          <a:chOff x="0" y="0"/>
          <a:chExt cx="0" cy="0"/>
        </a:xfrm>
      </p:grpSpPr>
      <p:sp>
        <p:nvSpPr>
          <p:cNvPr id="3" name="Rectangle 2">
            <a:extLst>
              <a:ext uri="{FF2B5EF4-FFF2-40B4-BE49-F238E27FC236}">
                <a16:creationId xmlns:a16="http://schemas.microsoft.com/office/drawing/2014/main" id="{C6185148-58B5-B38F-607E-1025CAFE8A01}"/>
              </a:ext>
            </a:extLst>
          </p:cNvPr>
          <p:cNvSpPr/>
          <p:nvPr/>
        </p:nvSpPr>
        <p:spPr>
          <a:xfrm>
            <a:off x="0" y="428324"/>
            <a:ext cx="9144000" cy="320422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3" name="Google Shape;193;g3a018986ffc_1_12"/>
          <p:cNvSpPr txBox="1">
            <a:spLocks noGrp="1"/>
          </p:cNvSpPr>
          <p:nvPr>
            <p:ph type="title"/>
          </p:nvPr>
        </p:nvSpPr>
        <p:spPr>
          <a:xfrm>
            <a:off x="535121" y="428323"/>
            <a:ext cx="3161899" cy="3204223"/>
          </a:xfrm>
          <a:prstGeom prst="rect">
            <a:avLst/>
          </a:prstGeom>
        </p:spPr>
        <p:txBody>
          <a:bodyPr spcFirstLastPara="1" wrap="square" lIns="91425" tIns="45700" rIns="91425" bIns="45700" anchor="ctr" anchorCtr="0">
            <a:normAutofit/>
          </a:bodyPr>
          <a:lstStyle/>
          <a:p>
            <a:pPr algn="l">
              <a:spcBef>
                <a:spcPts val="400"/>
              </a:spcBef>
              <a:buSzPct val="100000"/>
            </a:pPr>
            <a:r>
              <a:rPr lang="fi-FI" sz="2500" b="1" dirty="0">
                <a:solidFill>
                  <a:schemeClr val="bg1"/>
                </a:solidFill>
                <a:latin typeface="+mn-lt"/>
              </a:rPr>
              <a:t>JOLDIAMERI</a:t>
            </a:r>
            <a:br>
              <a:rPr lang="fi-FI" sz="2500" b="1" dirty="0">
                <a:solidFill>
                  <a:schemeClr val="bg1"/>
                </a:solidFill>
                <a:latin typeface="+mn-lt"/>
              </a:rPr>
            </a:br>
            <a:br>
              <a:rPr lang="fi-FI" sz="1000" b="1" dirty="0">
                <a:solidFill>
                  <a:schemeClr val="bg1"/>
                </a:solidFill>
                <a:latin typeface="+mn-lt"/>
              </a:rPr>
            </a:br>
            <a:r>
              <a:rPr lang="fi-FI" sz="2000" b="1" dirty="0">
                <a:solidFill>
                  <a:schemeClr val="bg1"/>
                </a:solidFill>
                <a:latin typeface="+mn-lt"/>
              </a:rPr>
              <a:t>(11 700–10 700 a </a:t>
            </a:r>
            <a:r>
              <a:rPr lang="fi-FI" sz="2000" b="1" dirty="0" err="1">
                <a:solidFill>
                  <a:schemeClr val="bg1"/>
                </a:solidFill>
                <a:latin typeface="+mn-lt"/>
              </a:rPr>
              <a:t>tagasi</a:t>
            </a:r>
            <a:r>
              <a:rPr lang="fi-FI" sz="2000" b="1" dirty="0">
                <a:solidFill>
                  <a:schemeClr val="bg1"/>
                </a:solidFill>
                <a:latin typeface="+mn-lt"/>
              </a:rPr>
              <a:t>)</a:t>
            </a:r>
            <a:endParaRPr sz="2000" b="1" dirty="0">
              <a:solidFill>
                <a:schemeClr val="bg1"/>
              </a:solidFill>
              <a:latin typeface="+mn-lt"/>
            </a:endParaRPr>
          </a:p>
        </p:txBody>
      </p:sp>
      <p:sp>
        <p:nvSpPr>
          <p:cNvPr id="194" name="Google Shape;194;g3a018986ffc_1_12"/>
          <p:cNvSpPr txBox="1">
            <a:spLocks noGrp="1"/>
          </p:cNvSpPr>
          <p:nvPr>
            <p:ph type="body" idx="1"/>
          </p:nvPr>
        </p:nvSpPr>
        <p:spPr>
          <a:xfrm>
            <a:off x="457199" y="3887561"/>
            <a:ext cx="8513545" cy="2970439"/>
          </a:xfrm>
          <a:prstGeom prst="rect">
            <a:avLst/>
          </a:prstGeom>
        </p:spPr>
        <p:txBody>
          <a:bodyPr spcFirstLastPara="1" wrap="square" lIns="91425" tIns="45700" rIns="91425" bIns="45700" anchor="t" anchorCtr="0">
            <a:normAutofit/>
          </a:bodyPr>
          <a:lstStyle/>
          <a:p>
            <a:pPr marL="342900" indent="-342900">
              <a:spcBef>
                <a:spcPts val="400"/>
              </a:spcBef>
              <a:buSzPct val="100000"/>
              <a:buFont typeface="Arial" panose="020B0604020202020204" pitchFamily="34" charset="0"/>
              <a:buChar char="•"/>
            </a:pPr>
            <a:r>
              <a:rPr lang="fi-FI" sz="2500" dirty="0" err="1">
                <a:latin typeface="+mn-lt"/>
              </a:rPr>
              <a:t>Järve</a:t>
            </a:r>
            <a:r>
              <a:rPr lang="fi-FI" sz="2500" dirty="0">
                <a:latin typeface="+mn-lt"/>
              </a:rPr>
              <a:t> ja </a:t>
            </a:r>
            <a:r>
              <a:rPr lang="fi-FI" sz="2500" dirty="0" err="1">
                <a:latin typeface="+mn-lt"/>
              </a:rPr>
              <a:t>ookeani</a:t>
            </a:r>
            <a:r>
              <a:rPr lang="fi-FI" sz="2500" dirty="0">
                <a:latin typeface="+mn-lt"/>
              </a:rPr>
              <a:t> </a:t>
            </a:r>
            <a:r>
              <a:rPr lang="fi-FI" sz="2500" dirty="0" err="1">
                <a:latin typeface="+mn-lt"/>
              </a:rPr>
              <a:t>veetaseme</a:t>
            </a:r>
            <a:r>
              <a:rPr lang="fi-FI" sz="2500" dirty="0">
                <a:latin typeface="+mn-lt"/>
              </a:rPr>
              <a:t> </a:t>
            </a:r>
            <a:r>
              <a:rPr lang="fi-FI" sz="2500" dirty="0" err="1">
                <a:latin typeface="+mn-lt"/>
              </a:rPr>
              <a:t>ühtlustumisel</a:t>
            </a:r>
            <a:r>
              <a:rPr lang="fi-FI" sz="2500" dirty="0">
                <a:latin typeface="+mn-lt"/>
              </a:rPr>
              <a:t> </a:t>
            </a:r>
            <a:r>
              <a:rPr lang="fi-FI" sz="2500" dirty="0" err="1">
                <a:latin typeface="+mn-lt"/>
              </a:rPr>
              <a:t>tekkis</a:t>
            </a:r>
            <a:r>
              <a:rPr lang="fi-FI" sz="2500" dirty="0">
                <a:latin typeface="+mn-lt"/>
              </a:rPr>
              <a:t> </a:t>
            </a:r>
            <a:r>
              <a:rPr lang="fi-FI" sz="2500" dirty="0" err="1">
                <a:latin typeface="+mn-lt"/>
              </a:rPr>
              <a:t>riimveeline</a:t>
            </a:r>
            <a:r>
              <a:rPr lang="fi-FI" sz="2500" dirty="0">
                <a:latin typeface="+mn-lt"/>
              </a:rPr>
              <a:t> meri – </a:t>
            </a:r>
            <a:r>
              <a:rPr lang="fi-FI" sz="2500" dirty="0" err="1">
                <a:latin typeface="+mn-lt"/>
              </a:rPr>
              <a:t>Joldiameri</a:t>
            </a:r>
            <a:r>
              <a:rPr lang="fi-FI" sz="2500" dirty="0">
                <a:latin typeface="+mn-lt"/>
              </a:rPr>
              <a:t>. </a:t>
            </a:r>
            <a:r>
              <a:rPr lang="fi-FI" sz="2500" dirty="0" err="1">
                <a:latin typeface="+mn-lt"/>
              </a:rPr>
              <a:t>See</a:t>
            </a:r>
            <a:r>
              <a:rPr lang="fi-FI" sz="2500" dirty="0">
                <a:latin typeface="+mn-lt"/>
              </a:rPr>
              <a:t> oli </a:t>
            </a:r>
            <a:r>
              <a:rPr lang="fi-FI" sz="2500" dirty="0" err="1">
                <a:latin typeface="+mn-lt"/>
              </a:rPr>
              <a:t>Läänemere</a:t>
            </a:r>
            <a:r>
              <a:rPr lang="fi-FI" sz="2500" dirty="0">
                <a:latin typeface="+mn-lt"/>
              </a:rPr>
              <a:t> </a:t>
            </a:r>
            <a:r>
              <a:rPr lang="fi-FI" sz="2500" dirty="0" err="1">
                <a:latin typeface="+mn-lt"/>
              </a:rPr>
              <a:t>esimene</a:t>
            </a:r>
            <a:r>
              <a:rPr lang="fi-FI" sz="2500" dirty="0">
                <a:latin typeface="+mn-lt"/>
              </a:rPr>
              <a:t> </a:t>
            </a:r>
            <a:r>
              <a:rPr lang="fi-FI" sz="2500" dirty="0" err="1">
                <a:latin typeface="+mn-lt"/>
              </a:rPr>
              <a:t>soolase</a:t>
            </a:r>
            <a:r>
              <a:rPr lang="fi-FI" sz="2500" dirty="0">
                <a:latin typeface="+mn-lt"/>
              </a:rPr>
              <a:t> </a:t>
            </a:r>
            <a:r>
              <a:rPr lang="fi-FI" sz="2500" dirty="0" err="1">
                <a:latin typeface="+mn-lt"/>
              </a:rPr>
              <a:t>veega</a:t>
            </a:r>
            <a:r>
              <a:rPr lang="fi-FI" sz="2500" dirty="0">
                <a:latin typeface="+mn-lt"/>
              </a:rPr>
              <a:t> </a:t>
            </a:r>
            <a:r>
              <a:rPr lang="fi-FI" sz="2500" dirty="0" err="1">
                <a:latin typeface="+mn-lt"/>
              </a:rPr>
              <a:t>faas</a:t>
            </a:r>
            <a:r>
              <a:rPr lang="fi-FI" sz="2500" dirty="0">
                <a:latin typeface="+mn-lt"/>
              </a:rPr>
              <a:t>.</a:t>
            </a:r>
          </a:p>
          <a:p>
            <a:pPr marL="0" indent="0">
              <a:spcBef>
                <a:spcPts val="400"/>
              </a:spcBef>
              <a:buSzPct val="100000"/>
              <a:buNone/>
            </a:pPr>
            <a:endParaRPr sz="2500" dirty="0">
              <a:latin typeface="+mn-lt"/>
            </a:endParaRPr>
          </a:p>
          <a:p>
            <a:pPr marL="342900" indent="-342900">
              <a:spcBef>
                <a:spcPts val="400"/>
              </a:spcBef>
              <a:buSzPct val="100000"/>
              <a:buFont typeface="Arial" panose="020B0604020202020204" pitchFamily="34" charset="0"/>
              <a:buChar char="•"/>
            </a:pPr>
            <a:r>
              <a:rPr lang="fi-FI" sz="2500" dirty="0" err="1">
                <a:latin typeface="+mn-lt"/>
              </a:rPr>
              <a:t>Liustiku</a:t>
            </a:r>
            <a:r>
              <a:rPr lang="fi-FI" sz="2500" dirty="0">
                <a:latin typeface="+mn-lt"/>
              </a:rPr>
              <a:t> </a:t>
            </a:r>
            <a:r>
              <a:rPr lang="fi-FI" sz="2500" dirty="0" err="1">
                <a:latin typeface="+mn-lt"/>
              </a:rPr>
              <a:t>raskusest</a:t>
            </a:r>
            <a:r>
              <a:rPr lang="fi-FI" sz="2500" dirty="0">
                <a:latin typeface="+mn-lt"/>
              </a:rPr>
              <a:t> </a:t>
            </a:r>
            <a:r>
              <a:rPr lang="fi-FI" sz="2500" dirty="0" err="1">
                <a:latin typeface="+mn-lt"/>
              </a:rPr>
              <a:t>vabanenud</a:t>
            </a:r>
            <a:r>
              <a:rPr lang="fi-FI" sz="2500" dirty="0">
                <a:latin typeface="+mn-lt"/>
              </a:rPr>
              <a:t> </a:t>
            </a:r>
            <a:r>
              <a:rPr lang="fi-FI" sz="2500" dirty="0" err="1">
                <a:latin typeface="+mn-lt"/>
              </a:rPr>
              <a:t>maapind</a:t>
            </a:r>
            <a:r>
              <a:rPr lang="fi-FI" sz="2500" dirty="0">
                <a:latin typeface="+mn-lt"/>
              </a:rPr>
              <a:t> </a:t>
            </a:r>
            <a:r>
              <a:rPr lang="fi-FI" sz="2500" dirty="0" err="1">
                <a:latin typeface="+mn-lt"/>
              </a:rPr>
              <a:t>hakkas</a:t>
            </a:r>
            <a:r>
              <a:rPr lang="fi-FI" sz="2500" dirty="0">
                <a:latin typeface="+mn-lt"/>
              </a:rPr>
              <a:t> </a:t>
            </a:r>
            <a:r>
              <a:rPr lang="fi-FI" sz="2500" dirty="0" err="1">
                <a:latin typeface="+mn-lt"/>
              </a:rPr>
              <a:t>kerkima</a:t>
            </a:r>
            <a:r>
              <a:rPr lang="fi-FI" sz="2500" dirty="0">
                <a:latin typeface="+mn-lt"/>
              </a:rPr>
              <a:t>, </a:t>
            </a:r>
            <a:r>
              <a:rPr lang="fi-FI" sz="2500" dirty="0" err="1">
                <a:latin typeface="+mn-lt"/>
              </a:rPr>
              <a:t>mis</a:t>
            </a:r>
            <a:r>
              <a:rPr lang="fi-FI" sz="2500" dirty="0">
                <a:latin typeface="+mn-lt"/>
              </a:rPr>
              <a:t> </a:t>
            </a:r>
            <a:r>
              <a:rPr lang="fi-FI" sz="2500" dirty="0" err="1">
                <a:latin typeface="+mn-lt"/>
              </a:rPr>
              <a:t>mõjutas</a:t>
            </a:r>
            <a:r>
              <a:rPr lang="fi-FI" sz="2500" dirty="0">
                <a:latin typeface="+mn-lt"/>
              </a:rPr>
              <a:t> </a:t>
            </a:r>
            <a:r>
              <a:rPr lang="fi-FI" sz="2500" dirty="0" err="1">
                <a:latin typeface="+mn-lt"/>
              </a:rPr>
              <a:t>veetaseme</a:t>
            </a:r>
            <a:r>
              <a:rPr lang="fi-FI" sz="2500" dirty="0">
                <a:latin typeface="+mn-lt"/>
              </a:rPr>
              <a:t> ja </a:t>
            </a:r>
            <a:r>
              <a:rPr lang="fi-FI" sz="2500" dirty="0" err="1">
                <a:latin typeface="+mn-lt"/>
              </a:rPr>
              <a:t>mereühenduse</a:t>
            </a:r>
            <a:r>
              <a:rPr lang="fi-FI" sz="2500" dirty="0">
                <a:latin typeface="+mn-lt"/>
              </a:rPr>
              <a:t> </a:t>
            </a:r>
            <a:r>
              <a:rPr lang="fi-FI" sz="2500" dirty="0" err="1">
                <a:latin typeface="+mn-lt"/>
              </a:rPr>
              <a:t>muutusi</a:t>
            </a:r>
            <a:r>
              <a:rPr lang="fi-FI" sz="2500" dirty="0">
                <a:latin typeface="+mn-lt"/>
              </a:rPr>
              <a:t>.</a:t>
            </a:r>
            <a:endParaRPr sz="2500" dirty="0">
              <a:latin typeface="+mn-lt"/>
            </a:endParaRPr>
          </a:p>
        </p:txBody>
      </p:sp>
      <p:pic>
        <p:nvPicPr>
          <p:cNvPr id="195" name="Google Shape;195;g3a018986ffc_1_12" title="yoldiameri-1024x666.jpeg"/>
          <p:cNvPicPr preferRelativeResize="0"/>
          <p:nvPr/>
        </p:nvPicPr>
        <p:blipFill>
          <a:blip r:embed="rId3">
            <a:alphaModFix/>
          </a:blip>
          <a:stretch>
            <a:fillRect/>
          </a:stretch>
        </p:blipFill>
        <p:spPr>
          <a:xfrm>
            <a:off x="4232140" y="428324"/>
            <a:ext cx="4926632" cy="320422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9DAF8"/>
        </a:solidFill>
        <a:effectLst/>
      </p:bgPr>
    </p:bg>
    <p:spTree>
      <p:nvGrpSpPr>
        <p:cNvPr id="1" name="Shape 200"/>
        <p:cNvGrpSpPr/>
        <p:nvPr/>
      </p:nvGrpSpPr>
      <p:grpSpPr>
        <a:xfrm>
          <a:off x="0" y="0"/>
          <a:ext cx="0" cy="0"/>
          <a:chOff x="0" y="0"/>
          <a:chExt cx="0" cy="0"/>
        </a:xfrm>
      </p:grpSpPr>
      <p:sp>
        <p:nvSpPr>
          <p:cNvPr id="2" name="Rectangle 1">
            <a:extLst>
              <a:ext uri="{FF2B5EF4-FFF2-40B4-BE49-F238E27FC236}">
                <a16:creationId xmlns:a16="http://schemas.microsoft.com/office/drawing/2014/main" id="{47D85798-7523-9200-197F-13B10210A5F4}"/>
              </a:ext>
            </a:extLst>
          </p:cNvPr>
          <p:cNvSpPr/>
          <p:nvPr/>
        </p:nvSpPr>
        <p:spPr>
          <a:xfrm>
            <a:off x="0" y="428322"/>
            <a:ext cx="9144000" cy="320422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Google Shape;193;g3a018986ffc_1_12">
            <a:extLst>
              <a:ext uri="{FF2B5EF4-FFF2-40B4-BE49-F238E27FC236}">
                <a16:creationId xmlns:a16="http://schemas.microsoft.com/office/drawing/2014/main" id="{B101F9CA-571F-FF25-1E0A-410D6D39BCE6}"/>
              </a:ext>
            </a:extLst>
          </p:cNvPr>
          <p:cNvSpPr txBox="1">
            <a:spLocks/>
          </p:cNvSpPr>
          <p:nvPr/>
        </p:nvSpPr>
        <p:spPr>
          <a:xfrm>
            <a:off x="535121" y="428322"/>
            <a:ext cx="3161899" cy="320422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spcBef>
                <a:spcPts val="400"/>
              </a:spcBef>
              <a:buSzPct val="100000"/>
            </a:pPr>
            <a:r>
              <a:rPr lang="fi-FI" sz="2500" b="1" dirty="0">
                <a:solidFill>
                  <a:schemeClr val="bg1"/>
                </a:solidFill>
                <a:latin typeface="+mn-lt"/>
              </a:rPr>
              <a:t>ANTSÜLUSJÄRV </a:t>
            </a:r>
          </a:p>
          <a:p>
            <a:pPr algn="l">
              <a:spcBef>
                <a:spcPts val="400"/>
              </a:spcBef>
              <a:buSzPct val="100000"/>
            </a:pPr>
            <a:endParaRPr lang="fi-FI" sz="1000" b="1" dirty="0">
              <a:solidFill>
                <a:schemeClr val="bg1"/>
              </a:solidFill>
              <a:latin typeface="+mn-lt"/>
            </a:endParaRPr>
          </a:p>
          <a:p>
            <a:pPr algn="l">
              <a:spcBef>
                <a:spcPts val="400"/>
              </a:spcBef>
              <a:buSzPct val="100000"/>
            </a:pPr>
            <a:r>
              <a:rPr lang="fi-FI" sz="2000" b="1" dirty="0">
                <a:solidFill>
                  <a:schemeClr val="bg1"/>
                </a:solidFill>
                <a:latin typeface="+mn-lt"/>
              </a:rPr>
              <a:t>(10 700–8 500 a </a:t>
            </a:r>
            <a:r>
              <a:rPr lang="fi-FI" sz="2000" b="1" dirty="0" err="1">
                <a:solidFill>
                  <a:schemeClr val="bg1"/>
                </a:solidFill>
                <a:latin typeface="+mn-lt"/>
              </a:rPr>
              <a:t>tagasi</a:t>
            </a:r>
            <a:r>
              <a:rPr lang="fi-FI" sz="2000" b="1" dirty="0">
                <a:solidFill>
                  <a:schemeClr val="bg1"/>
                </a:solidFill>
                <a:latin typeface="+mn-lt"/>
              </a:rPr>
              <a:t>) </a:t>
            </a:r>
          </a:p>
        </p:txBody>
      </p:sp>
      <p:sp>
        <p:nvSpPr>
          <p:cNvPr id="202" name="Google Shape;202;g3a018986ffc_1_18"/>
          <p:cNvSpPr txBox="1">
            <a:spLocks noGrp="1"/>
          </p:cNvSpPr>
          <p:nvPr>
            <p:ph type="body" idx="1"/>
          </p:nvPr>
        </p:nvSpPr>
        <p:spPr>
          <a:xfrm>
            <a:off x="535121" y="3842889"/>
            <a:ext cx="8079490" cy="2702290"/>
          </a:xfrm>
          <a:prstGeom prst="rect">
            <a:avLst/>
          </a:prstGeom>
        </p:spPr>
        <p:txBody>
          <a:bodyPr spcFirstLastPara="1" wrap="square" lIns="91425" tIns="45700" rIns="91425" bIns="45700" anchor="ctr" anchorCtr="0">
            <a:normAutofit/>
          </a:bodyPr>
          <a:lstStyle/>
          <a:p>
            <a:pPr marL="342900" indent="-342900">
              <a:spcBef>
                <a:spcPts val="400"/>
              </a:spcBef>
              <a:buSzPct val="100000"/>
            </a:pPr>
            <a:r>
              <a:rPr lang="fi-FI" sz="2500" dirty="0" err="1">
                <a:latin typeface="+mn-lt"/>
              </a:rPr>
              <a:t>Mereühendus</a:t>
            </a:r>
            <a:r>
              <a:rPr lang="fi-FI" sz="2500" dirty="0">
                <a:latin typeface="+mn-lt"/>
              </a:rPr>
              <a:t> </a:t>
            </a:r>
            <a:r>
              <a:rPr lang="fi-FI" sz="2500" dirty="0" err="1">
                <a:latin typeface="+mn-lt"/>
              </a:rPr>
              <a:t>katkeb</a:t>
            </a:r>
            <a:r>
              <a:rPr lang="fi-FI" sz="2500" dirty="0">
                <a:latin typeface="+mn-lt"/>
              </a:rPr>
              <a:t> ja meri </a:t>
            </a:r>
            <a:r>
              <a:rPr lang="fi-FI" sz="2500" dirty="0" err="1">
                <a:latin typeface="+mn-lt"/>
              </a:rPr>
              <a:t>muutub</a:t>
            </a:r>
            <a:r>
              <a:rPr lang="fi-FI" sz="2500" dirty="0">
                <a:latin typeface="+mn-lt"/>
              </a:rPr>
              <a:t> taas </a:t>
            </a:r>
            <a:r>
              <a:rPr lang="fi-FI" sz="2500" dirty="0" err="1">
                <a:latin typeface="+mn-lt"/>
              </a:rPr>
              <a:t>mageveejärveks</a:t>
            </a:r>
            <a:r>
              <a:rPr lang="fi-FI" sz="2500" dirty="0">
                <a:latin typeface="+mn-lt"/>
              </a:rPr>
              <a:t>. </a:t>
            </a:r>
            <a:r>
              <a:rPr lang="fi-FI" sz="2500" dirty="0" err="1">
                <a:latin typeface="+mn-lt"/>
              </a:rPr>
              <a:t>Antsülusjärv</a:t>
            </a:r>
            <a:r>
              <a:rPr lang="fi-FI" sz="2500" dirty="0">
                <a:latin typeface="+mn-lt"/>
              </a:rPr>
              <a:t> </a:t>
            </a:r>
            <a:r>
              <a:rPr lang="fi-FI" sz="2500" dirty="0" err="1">
                <a:latin typeface="+mn-lt"/>
              </a:rPr>
              <a:t>ulatus</a:t>
            </a:r>
            <a:r>
              <a:rPr lang="fi-FI" sz="2500" dirty="0">
                <a:latin typeface="+mn-lt"/>
              </a:rPr>
              <a:t> </a:t>
            </a:r>
            <a:r>
              <a:rPr lang="fi-FI" sz="2500" dirty="0" err="1">
                <a:latin typeface="+mn-lt"/>
              </a:rPr>
              <a:t>ajuti</a:t>
            </a:r>
            <a:r>
              <a:rPr lang="fi-FI" sz="2500" dirty="0">
                <a:latin typeface="+mn-lt"/>
              </a:rPr>
              <a:t> ka Eesti </a:t>
            </a:r>
            <a:r>
              <a:rPr lang="fi-FI" sz="2500" dirty="0" err="1">
                <a:latin typeface="+mn-lt"/>
              </a:rPr>
              <a:t>aladele</a:t>
            </a:r>
            <a:r>
              <a:rPr lang="fi-FI" sz="2500" dirty="0">
                <a:latin typeface="+mn-lt"/>
              </a:rPr>
              <a:t>. </a:t>
            </a:r>
            <a:endParaRPr sz="2500" dirty="0">
              <a:latin typeface="+mn-lt"/>
            </a:endParaRPr>
          </a:p>
        </p:txBody>
      </p:sp>
      <p:pic>
        <p:nvPicPr>
          <p:cNvPr id="203" name="Google Shape;203;g3a018986ffc_1_18" title="ancylusjarvi-1024x667.jpeg"/>
          <p:cNvPicPr preferRelativeResize="0"/>
          <p:nvPr/>
        </p:nvPicPr>
        <p:blipFill>
          <a:blip r:embed="rId3">
            <a:alphaModFix/>
          </a:blip>
          <a:stretch>
            <a:fillRect/>
          </a:stretch>
        </p:blipFill>
        <p:spPr>
          <a:xfrm>
            <a:off x="4224765" y="428322"/>
            <a:ext cx="4919235" cy="320422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9DAF8"/>
        </a:solidFill>
        <a:effectLst/>
      </p:bgPr>
    </p:bg>
    <p:spTree>
      <p:nvGrpSpPr>
        <p:cNvPr id="1" name="Shape 208"/>
        <p:cNvGrpSpPr/>
        <p:nvPr/>
      </p:nvGrpSpPr>
      <p:grpSpPr>
        <a:xfrm>
          <a:off x="0" y="0"/>
          <a:ext cx="0" cy="0"/>
          <a:chOff x="0" y="0"/>
          <a:chExt cx="0" cy="0"/>
        </a:xfrm>
      </p:grpSpPr>
      <p:sp>
        <p:nvSpPr>
          <p:cNvPr id="2" name="Rectangle 1">
            <a:extLst>
              <a:ext uri="{FF2B5EF4-FFF2-40B4-BE49-F238E27FC236}">
                <a16:creationId xmlns:a16="http://schemas.microsoft.com/office/drawing/2014/main" id="{27613140-C0B8-A708-2AAF-CE83F25713CB}"/>
              </a:ext>
            </a:extLst>
          </p:cNvPr>
          <p:cNvSpPr/>
          <p:nvPr/>
        </p:nvSpPr>
        <p:spPr>
          <a:xfrm>
            <a:off x="0" y="428322"/>
            <a:ext cx="9144000" cy="320422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Google Shape;193;g3a018986ffc_1_12">
            <a:extLst>
              <a:ext uri="{FF2B5EF4-FFF2-40B4-BE49-F238E27FC236}">
                <a16:creationId xmlns:a16="http://schemas.microsoft.com/office/drawing/2014/main" id="{0A6931E7-E683-04B7-540E-2349E710B5BF}"/>
              </a:ext>
            </a:extLst>
          </p:cNvPr>
          <p:cNvSpPr txBox="1">
            <a:spLocks/>
          </p:cNvSpPr>
          <p:nvPr/>
        </p:nvSpPr>
        <p:spPr>
          <a:xfrm>
            <a:off x="535121" y="428322"/>
            <a:ext cx="3161899" cy="320422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spcBef>
                <a:spcPts val="400"/>
              </a:spcBef>
              <a:buSzPct val="100000"/>
            </a:pPr>
            <a:r>
              <a:rPr lang="fi-FI" sz="2500" b="1" dirty="0">
                <a:solidFill>
                  <a:schemeClr val="bg1"/>
                </a:solidFill>
                <a:latin typeface="+mn-lt"/>
              </a:rPr>
              <a:t>LITORIINAMERI</a:t>
            </a:r>
            <a:br>
              <a:rPr lang="fi-FI" sz="2500" b="1" dirty="0">
                <a:solidFill>
                  <a:schemeClr val="bg1"/>
                </a:solidFill>
                <a:latin typeface="+mn-lt"/>
              </a:rPr>
            </a:br>
            <a:r>
              <a:rPr lang="fi-FI" sz="1000" b="1" dirty="0">
                <a:solidFill>
                  <a:schemeClr val="bg1"/>
                </a:solidFill>
                <a:latin typeface="+mn-lt"/>
              </a:rPr>
              <a:t> </a:t>
            </a:r>
            <a:br>
              <a:rPr lang="fi-FI" sz="1000" b="1" dirty="0">
                <a:solidFill>
                  <a:schemeClr val="bg1"/>
                </a:solidFill>
                <a:latin typeface="+mn-lt"/>
              </a:rPr>
            </a:br>
            <a:r>
              <a:rPr lang="fi-FI" sz="2000" b="1" dirty="0">
                <a:solidFill>
                  <a:schemeClr val="bg1"/>
                </a:solidFill>
                <a:latin typeface="+mn-lt"/>
              </a:rPr>
              <a:t>(8 500–4 000 a </a:t>
            </a:r>
            <a:r>
              <a:rPr lang="fi-FI" sz="2000" b="1" dirty="0" err="1">
                <a:solidFill>
                  <a:schemeClr val="bg1"/>
                </a:solidFill>
                <a:latin typeface="+mn-lt"/>
              </a:rPr>
              <a:t>tagasi</a:t>
            </a:r>
            <a:r>
              <a:rPr lang="fi-FI" sz="2000" b="1" dirty="0">
                <a:solidFill>
                  <a:schemeClr val="bg1"/>
                </a:solidFill>
                <a:latin typeface="+mn-lt"/>
              </a:rPr>
              <a:t>) </a:t>
            </a:r>
          </a:p>
        </p:txBody>
      </p:sp>
      <p:pic>
        <p:nvPicPr>
          <p:cNvPr id="211" name="Google Shape;211;g3a018986ffc_1_24" title="litorinameri-1024x665.jpeg"/>
          <p:cNvPicPr preferRelativeResize="0"/>
          <p:nvPr/>
        </p:nvPicPr>
        <p:blipFill>
          <a:blip r:embed="rId3">
            <a:alphaModFix/>
          </a:blip>
          <a:stretch>
            <a:fillRect/>
          </a:stretch>
        </p:blipFill>
        <p:spPr>
          <a:xfrm>
            <a:off x="4209986" y="428322"/>
            <a:ext cx="4934014" cy="3204223"/>
          </a:xfrm>
          <a:prstGeom prst="rect">
            <a:avLst/>
          </a:prstGeom>
          <a:noFill/>
          <a:ln>
            <a:noFill/>
          </a:ln>
        </p:spPr>
      </p:pic>
      <p:sp>
        <p:nvSpPr>
          <p:cNvPr id="210" name="Google Shape;210;g3a018986ffc_1_24"/>
          <p:cNvSpPr txBox="1">
            <a:spLocks noGrp="1"/>
          </p:cNvSpPr>
          <p:nvPr>
            <p:ph type="body" idx="1"/>
          </p:nvPr>
        </p:nvSpPr>
        <p:spPr>
          <a:xfrm>
            <a:off x="457200" y="3881389"/>
            <a:ext cx="8229600" cy="2548289"/>
          </a:xfrm>
          <a:prstGeom prst="rect">
            <a:avLst/>
          </a:prstGeom>
        </p:spPr>
        <p:txBody>
          <a:bodyPr spcFirstLastPara="1" wrap="square" lIns="91425" tIns="45700" rIns="91425" bIns="45700" anchor="ctr" anchorCtr="0">
            <a:normAutofit/>
          </a:bodyPr>
          <a:lstStyle/>
          <a:p>
            <a:pPr marL="342900" indent="-342900">
              <a:spcBef>
                <a:spcPts val="400"/>
              </a:spcBef>
              <a:buSzPct val="100000"/>
              <a:buFont typeface="Arial" panose="020B0604020202020204" pitchFamily="34" charset="0"/>
              <a:buChar char="•"/>
            </a:pPr>
            <a:r>
              <a:rPr lang="fi-FI" sz="2500" dirty="0" err="1">
                <a:latin typeface="+mn-lt"/>
              </a:rPr>
              <a:t>Atlandi</a:t>
            </a:r>
            <a:r>
              <a:rPr lang="fi-FI" sz="2500" dirty="0">
                <a:latin typeface="+mn-lt"/>
              </a:rPr>
              <a:t> </a:t>
            </a:r>
            <a:r>
              <a:rPr lang="fi-FI" sz="2500" dirty="0" err="1">
                <a:latin typeface="+mn-lt"/>
              </a:rPr>
              <a:t>ookeani</a:t>
            </a:r>
            <a:r>
              <a:rPr lang="fi-FI" sz="2500" dirty="0">
                <a:latin typeface="+mn-lt"/>
              </a:rPr>
              <a:t> </a:t>
            </a:r>
            <a:r>
              <a:rPr lang="fi-FI" sz="2500" dirty="0" err="1">
                <a:latin typeface="+mn-lt"/>
              </a:rPr>
              <a:t>veetase</a:t>
            </a:r>
            <a:r>
              <a:rPr lang="fi-FI" sz="2500" dirty="0">
                <a:latin typeface="+mn-lt"/>
              </a:rPr>
              <a:t> </a:t>
            </a:r>
            <a:r>
              <a:rPr lang="fi-FI" sz="2500" dirty="0" err="1">
                <a:latin typeface="+mn-lt"/>
              </a:rPr>
              <a:t>tõusis</a:t>
            </a:r>
            <a:r>
              <a:rPr lang="fi-FI" sz="2500" dirty="0">
                <a:latin typeface="+mn-lt"/>
              </a:rPr>
              <a:t>, </a:t>
            </a:r>
            <a:r>
              <a:rPr lang="fi-FI" sz="2500" dirty="0" err="1">
                <a:latin typeface="+mn-lt"/>
              </a:rPr>
              <a:t>avanesid</a:t>
            </a:r>
            <a:r>
              <a:rPr lang="fi-FI" sz="2500" dirty="0">
                <a:latin typeface="+mn-lt"/>
              </a:rPr>
              <a:t> </a:t>
            </a:r>
            <a:r>
              <a:rPr lang="fi-FI" sz="2500" dirty="0" err="1">
                <a:latin typeface="+mn-lt"/>
              </a:rPr>
              <a:t>Taani</a:t>
            </a:r>
            <a:r>
              <a:rPr lang="fi-FI" sz="2500" dirty="0">
                <a:latin typeface="+mn-lt"/>
              </a:rPr>
              <a:t> </a:t>
            </a:r>
            <a:r>
              <a:rPr lang="fi-FI" sz="2500" dirty="0" err="1">
                <a:latin typeface="+mn-lt"/>
              </a:rPr>
              <a:t>väinad</a:t>
            </a:r>
            <a:r>
              <a:rPr lang="fi-FI" sz="2500" dirty="0">
                <a:latin typeface="+mn-lt"/>
              </a:rPr>
              <a:t> ja meri </a:t>
            </a:r>
            <a:r>
              <a:rPr lang="fi-FI" sz="2500" dirty="0" err="1">
                <a:latin typeface="+mn-lt"/>
              </a:rPr>
              <a:t>voolas</a:t>
            </a:r>
            <a:r>
              <a:rPr lang="fi-FI" sz="2500" dirty="0">
                <a:latin typeface="+mn-lt"/>
              </a:rPr>
              <a:t> </a:t>
            </a:r>
            <a:r>
              <a:rPr lang="fi-FI" sz="2500" dirty="0" err="1">
                <a:latin typeface="+mn-lt"/>
              </a:rPr>
              <a:t>tagasi</a:t>
            </a:r>
            <a:r>
              <a:rPr lang="fi-FI" sz="2500" dirty="0">
                <a:latin typeface="+mn-lt"/>
              </a:rPr>
              <a:t> </a:t>
            </a:r>
            <a:r>
              <a:rPr lang="fi-FI" sz="2500" dirty="0" err="1">
                <a:latin typeface="+mn-lt"/>
              </a:rPr>
              <a:t>Läänemere</a:t>
            </a:r>
            <a:r>
              <a:rPr lang="fi-FI" sz="2500" dirty="0">
                <a:latin typeface="+mn-lt"/>
              </a:rPr>
              <a:t> </a:t>
            </a:r>
            <a:r>
              <a:rPr lang="fi-FI" sz="2500" dirty="0" err="1">
                <a:latin typeface="+mn-lt"/>
              </a:rPr>
              <a:t>nõkku</a:t>
            </a:r>
            <a:r>
              <a:rPr lang="fi-FI" sz="2500" dirty="0">
                <a:latin typeface="+mn-lt"/>
              </a:rPr>
              <a:t>. </a:t>
            </a:r>
            <a:r>
              <a:rPr lang="fi-FI" sz="2500" dirty="0" err="1">
                <a:latin typeface="+mn-lt"/>
              </a:rPr>
              <a:t>See</a:t>
            </a:r>
            <a:r>
              <a:rPr lang="fi-FI" sz="2500" dirty="0">
                <a:latin typeface="+mn-lt"/>
              </a:rPr>
              <a:t> oli </a:t>
            </a:r>
            <a:r>
              <a:rPr lang="fi-FI" sz="2500" dirty="0" err="1">
                <a:latin typeface="+mn-lt"/>
              </a:rPr>
              <a:t>Läänemere</a:t>
            </a:r>
            <a:r>
              <a:rPr lang="fi-FI" sz="2500" dirty="0">
                <a:latin typeface="+mn-lt"/>
              </a:rPr>
              <a:t> </a:t>
            </a:r>
            <a:r>
              <a:rPr lang="fi-FI" sz="2500" dirty="0" err="1">
                <a:latin typeface="+mn-lt"/>
              </a:rPr>
              <a:t>soolaseim</a:t>
            </a:r>
            <a:r>
              <a:rPr lang="fi-FI" sz="2500" dirty="0">
                <a:latin typeface="+mn-lt"/>
              </a:rPr>
              <a:t> ja </a:t>
            </a:r>
            <a:r>
              <a:rPr lang="fi-FI" sz="2500" dirty="0" err="1">
                <a:latin typeface="+mn-lt"/>
              </a:rPr>
              <a:t>elurikkaim</a:t>
            </a:r>
            <a:r>
              <a:rPr lang="fi-FI" sz="2500" dirty="0">
                <a:latin typeface="+mn-lt"/>
              </a:rPr>
              <a:t> </a:t>
            </a:r>
            <a:r>
              <a:rPr lang="fi-FI" sz="2500" dirty="0" err="1">
                <a:latin typeface="+mn-lt"/>
              </a:rPr>
              <a:t>periood</a:t>
            </a:r>
            <a:r>
              <a:rPr lang="fi-FI" sz="2500" dirty="0">
                <a:latin typeface="+mn-lt"/>
              </a:rPr>
              <a:t>.</a:t>
            </a:r>
            <a:endParaRPr sz="2500" dirty="0">
              <a:latin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C9DAF8"/>
        </a:solidFill>
        <a:effectLst/>
      </p:bgPr>
    </p:bg>
    <p:spTree>
      <p:nvGrpSpPr>
        <p:cNvPr id="1" name="Shape 216"/>
        <p:cNvGrpSpPr/>
        <p:nvPr/>
      </p:nvGrpSpPr>
      <p:grpSpPr>
        <a:xfrm>
          <a:off x="0" y="0"/>
          <a:ext cx="0" cy="0"/>
          <a:chOff x="0" y="0"/>
          <a:chExt cx="0" cy="0"/>
        </a:xfrm>
      </p:grpSpPr>
      <p:sp>
        <p:nvSpPr>
          <p:cNvPr id="2" name="Rectangle 1">
            <a:extLst>
              <a:ext uri="{FF2B5EF4-FFF2-40B4-BE49-F238E27FC236}">
                <a16:creationId xmlns:a16="http://schemas.microsoft.com/office/drawing/2014/main" id="{05530D12-DF7A-1F31-A3E6-058FC943C5B9}"/>
              </a:ext>
            </a:extLst>
          </p:cNvPr>
          <p:cNvSpPr/>
          <p:nvPr/>
        </p:nvSpPr>
        <p:spPr>
          <a:xfrm>
            <a:off x="0" y="428322"/>
            <a:ext cx="9144000" cy="320422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Google Shape;193;g3a018986ffc_1_12">
            <a:extLst>
              <a:ext uri="{FF2B5EF4-FFF2-40B4-BE49-F238E27FC236}">
                <a16:creationId xmlns:a16="http://schemas.microsoft.com/office/drawing/2014/main" id="{1D5E7721-AD8D-EC90-6BD3-E5191E300EF8}"/>
              </a:ext>
            </a:extLst>
          </p:cNvPr>
          <p:cNvSpPr txBox="1">
            <a:spLocks/>
          </p:cNvSpPr>
          <p:nvPr/>
        </p:nvSpPr>
        <p:spPr>
          <a:xfrm>
            <a:off x="535121" y="428322"/>
            <a:ext cx="3680744" cy="320422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spcBef>
                <a:spcPts val="400"/>
              </a:spcBef>
              <a:buSzPct val="100000"/>
            </a:pPr>
            <a:r>
              <a:rPr lang="fi-FI" sz="2500" b="1" dirty="0">
                <a:solidFill>
                  <a:schemeClr val="bg1"/>
                </a:solidFill>
                <a:latin typeface="+mn-lt"/>
              </a:rPr>
              <a:t>LIMNEAMERI</a:t>
            </a:r>
            <a:br>
              <a:rPr lang="fi-FI" sz="3600" b="1" dirty="0">
                <a:solidFill>
                  <a:schemeClr val="bg1"/>
                </a:solidFill>
                <a:latin typeface="+mn-lt"/>
              </a:rPr>
            </a:br>
            <a:br>
              <a:rPr lang="fi-FI" sz="1000" b="1" dirty="0">
                <a:solidFill>
                  <a:schemeClr val="bg1"/>
                </a:solidFill>
                <a:latin typeface="+mn-lt"/>
              </a:rPr>
            </a:br>
            <a:r>
              <a:rPr lang="fi-FI" sz="2000" b="1" dirty="0">
                <a:solidFill>
                  <a:schemeClr val="bg1"/>
                </a:solidFill>
                <a:latin typeface="+mn-lt"/>
              </a:rPr>
              <a:t>(</a:t>
            </a:r>
            <a:r>
              <a:rPr lang="fi-FI" sz="2000" b="1" dirty="0" err="1">
                <a:solidFill>
                  <a:schemeClr val="bg1"/>
                </a:solidFill>
                <a:latin typeface="+mn-lt"/>
              </a:rPr>
              <a:t>alates</a:t>
            </a:r>
            <a:r>
              <a:rPr lang="fi-FI" sz="2000" b="1" dirty="0">
                <a:solidFill>
                  <a:schemeClr val="bg1"/>
                </a:solidFill>
                <a:latin typeface="+mn-lt"/>
              </a:rPr>
              <a:t> ~4 000 a </a:t>
            </a:r>
            <a:r>
              <a:rPr lang="fi-FI" sz="2000" b="1" dirty="0" err="1">
                <a:solidFill>
                  <a:schemeClr val="bg1"/>
                </a:solidFill>
                <a:latin typeface="+mn-lt"/>
              </a:rPr>
              <a:t>tagasi</a:t>
            </a:r>
            <a:r>
              <a:rPr lang="fi-FI" sz="2000" b="1" dirty="0">
                <a:solidFill>
                  <a:schemeClr val="bg1"/>
                </a:solidFill>
                <a:latin typeface="+mn-lt"/>
              </a:rPr>
              <a:t>) </a:t>
            </a:r>
          </a:p>
        </p:txBody>
      </p:sp>
      <p:sp>
        <p:nvSpPr>
          <p:cNvPr id="218" name="Google Shape;218;g3a018986ffc_1_30"/>
          <p:cNvSpPr txBox="1">
            <a:spLocks noGrp="1"/>
          </p:cNvSpPr>
          <p:nvPr>
            <p:ph type="body" idx="1"/>
          </p:nvPr>
        </p:nvSpPr>
        <p:spPr>
          <a:xfrm>
            <a:off x="535121" y="3888606"/>
            <a:ext cx="8229600" cy="2637321"/>
          </a:xfrm>
          <a:prstGeom prst="rect">
            <a:avLst/>
          </a:prstGeom>
        </p:spPr>
        <p:txBody>
          <a:bodyPr spcFirstLastPara="1" wrap="square" lIns="91425" tIns="45700" rIns="91425" bIns="45700" anchor="ctr" anchorCtr="0">
            <a:normAutofit/>
          </a:bodyPr>
          <a:lstStyle/>
          <a:p>
            <a:pPr marL="342900" indent="-342900">
              <a:spcBef>
                <a:spcPts val="400"/>
              </a:spcBef>
              <a:buSzPct val="100000"/>
            </a:pPr>
            <a:r>
              <a:rPr lang="fi-FI" sz="2500" dirty="0" err="1">
                <a:latin typeface="+mn-lt"/>
              </a:rPr>
              <a:t>Soolase</a:t>
            </a:r>
            <a:r>
              <a:rPr lang="fi-FI" sz="2500" dirty="0">
                <a:latin typeface="+mn-lt"/>
              </a:rPr>
              <a:t> </a:t>
            </a:r>
            <a:r>
              <a:rPr lang="fi-FI" sz="2500" dirty="0" err="1">
                <a:latin typeface="+mn-lt"/>
              </a:rPr>
              <a:t>vee</a:t>
            </a:r>
            <a:r>
              <a:rPr lang="fi-FI" sz="2500" dirty="0">
                <a:latin typeface="+mn-lt"/>
              </a:rPr>
              <a:t> </a:t>
            </a:r>
            <a:r>
              <a:rPr lang="fi-FI" sz="2500" dirty="0" err="1">
                <a:latin typeface="+mn-lt"/>
              </a:rPr>
              <a:t>sissevool</a:t>
            </a:r>
            <a:r>
              <a:rPr lang="fi-FI" sz="2500" dirty="0">
                <a:latin typeface="+mn-lt"/>
              </a:rPr>
              <a:t> vähenes ja </a:t>
            </a:r>
            <a:r>
              <a:rPr lang="fi-FI" sz="2500" dirty="0" err="1">
                <a:latin typeface="+mn-lt"/>
              </a:rPr>
              <a:t>kujunes</a:t>
            </a:r>
            <a:r>
              <a:rPr lang="fi-FI" sz="2500" dirty="0">
                <a:latin typeface="+mn-lt"/>
              </a:rPr>
              <a:t> </a:t>
            </a:r>
            <a:r>
              <a:rPr lang="fi-FI" sz="2500" dirty="0" err="1">
                <a:latin typeface="+mn-lt"/>
              </a:rPr>
              <a:t>tänapäevane</a:t>
            </a:r>
            <a:r>
              <a:rPr lang="fi-FI" sz="2500" dirty="0">
                <a:latin typeface="+mn-lt"/>
              </a:rPr>
              <a:t> </a:t>
            </a:r>
            <a:r>
              <a:rPr lang="fi-FI" sz="2500" dirty="0" err="1">
                <a:latin typeface="+mn-lt"/>
              </a:rPr>
              <a:t>riimveeline</a:t>
            </a:r>
            <a:r>
              <a:rPr lang="fi-FI" sz="2500" dirty="0">
                <a:latin typeface="+mn-lt"/>
              </a:rPr>
              <a:t> </a:t>
            </a:r>
            <a:r>
              <a:rPr lang="fi-FI" sz="2500" dirty="0" err="1">
                <a:latin typeface="+mn-lt"/>
              </a:rPr>
              <a:t>Läänemeri</a:t>
            </a:r>
            <a:r>
              <a:rPr lang="fi-FI" sz="2500" dirty="0">
                <a:latin typeface="+mn-lt"/>
              </a:rPr>
              <a:t>. </a:t>
            </a:r>
            <a:endParaRPr sz="2500" dirty="0">
              <a:latin typeface="+mn-lt"/>
            </a:endParaRPr>
          </a:p>
        </p:txBody>
      </p:sp>
      <p:pic>
        <p:nvPicPr>
          <p:cNvPr id="219" name="Google Shape;219;g3a018986ffc_1_30" title="e01401ff-b7ab-47cb-a1fd-06adc39654a1_l.jpg"/>
          <p:cNvPicPr preferRelativeResize="0"/>
          <p:nvPr/>
        </p:nvPicPr>
        <p:blipFill>
          <a:blip r:embed="rId3">
            <a:alphaModFix/>
          </a:blip>
          <a:stretch>
            <a:fillRect/>
          </a:stretch>
        </p:blipFill>
        <p:spPr>
          <a:xfrm>
            <a:off x="5939777" y="428322"/>
            <a:ext cx="3204223" cy="320422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B6D7A8"/>
        </a:solidFill>
        <a:effectLst/>
      </p:bgPr>
    </p:bg>
    <p:spTree>
      <p:nvGrpSpPr>
        <p:cNvPr id="1" name="Shape 231"/>
        <p:cNvGrpSpPr/>
        <p:nvPr/>
      </p:nvGrpSpPr>
      <p:grpSpPr>
        <a:xfrm>
          <a:off x="0" y="0"/>
          <a:ext cx="0" cy="0"/>
          <a:chOff x="0" y="0"/>
          <a:chExt cx="0" cy="0"/>
        </a:xfrm>
      </p:grpSpPr>
      <p:pic>
        <p:nvPicPr>
          <p:cNvPr id="6" name="Picture 5" descr="A group of mammoths in the snow&#10;&#10;AI-generated content may be incorrect.">
            <a:extLst>
              <a:ext uri="{FF2B5EF4-FFF2-40B4-BE49-F238E27FC236}">
                <a16:creationId xmlns:a16="http://schemas.microsoft.com/office/drawing/2014/main" id="{BF834161-976C-F40A-BEB7-0F1BA32872F5}"/>
              </a:ext>
            </a:extLst>
          </p:cNvPr>
          <p:cNvPicPr>
            <a:picLocks noChangeAspect="1"/>
          </p:cNvPicPr>
          <p:nvPr/>
        </p:nvPicPr>
        <p:blipFill>
          <a:blip r:embed="rId3"/>
          <a:stretch>
            <a:fillRect/>
          </a:stretch>
        </p:blipFill>
        <p:spPr>
          <a:xfrm>
            <a:off x="0" y="0"/>
            <a:ext cx="9144000" cy="6858000"/>
          </a:xfrm>
          <a:prstGeom prst="rect">
            <a:avLst/>
          </a:prstGeom>
        </p:spPr>
      </p:pic>
      <p:sp>
        <p:nvSpPr>
          <p:cNvPr id="2" name="Rectangle 1">
            <a:extLst>
              <a:ext uri="{FF2B5EF4-FFF2-40B4-BE49-F238E27FC236}">
                <a16:creationId xmlns:a16="http://schemas.microsoft.com/office/drawing/2014/main" id="{1B4A0465-37B4-6306-F7D7-7E06D30C617E}"/>
              </a:ext>
            </a:extLst>
          </p:cNvPr>
          <p:cNvSpPr/>
          <p:nvPr/>
        </p:nvSpPr>
        <p:spPr>
          <a:xfrm>
            <a:off x="0" y="-12391"/>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Google Shape;232;g3a018986ffc_1_74"/>
          <p:cNvSpPr txBox="1">
            <a:spLocks noGrp="1"/>
          </p:cNvSpPr>
          <p:nvPr>
            <p:ph type="title"/>
          </p:nvPr>
        </p:nvSpPr>
        <p:spPr>
          <a:xfrm>
            <a:off x="457200" y="-12391"/>
            <a:ext cx="8229600" cy="1430028"/>
          </a:xfrm>
          <a:prstGeom prst="rect">
            <a:avLst/>
          </a:prstGeom>
          <a:noFill/>
          <a:ln>
            <a:noFill/>
          </a:ln>
        </p:spPr>
        <p:txBody>
          <a:bodyPr spcFirstLastPara="1" wrap="square" lIns="91425" tIns="45700" rIns="91425" bIns="45700" anchor="ctr" anchorCtr="0">
            <a:normAutofit/>
          </a:bodyPr>
          <a:lstStyle/>
          <a:p>
            <a:pPr algn="l">
              <a:buSzPts val="4400"/>
            </a:pPr>
            <a:r>
              <a:rPr lang="fi-FI" sz="4000" b="1" dirty="0" err="1">
                <a:solidFill>
                  <a:schemeClr val="bg1"/>
                </a:solidFill>
                <a:latin typeface="+mj-lt"/>
              </a:rPr>
              <a:t>Jääaeg</a:t>
            </a:r>
            <a:r>
              <a:rPr lang="fi-FI" sz="4000" b="1" dirty="0">
                <a:solidFill>
                  <a:schemeClr val="bg1"/>
                </a:solidFill>
                <a:latin typeface="+mj-lt"/>
              </a:rPr>
              <a:t> ja </a:t>
            </a:r>
            <a:r>
              <a:rPr lang="fi-FI" sz="4000" b="1" dirty="0" err="1">
                <a:solidFill>
                  <a:schemeClr val="bg1"/>
                </a:solidFill>
                <a:latin typeface="+mj-lt"/>
              </a:rPr>
              <a:t>elustik</a:t>
            </a:r>
            <a:endParaRPr sz="4000" b="1" dirty="0">
              <a:solidFill>
                <a:schemeClr val="bg1"/>
              </a:solidFill>
              <a:latin typeface="+mj-lt"/>
            </a:endParaRPr>
          </a:p>
        </p:txBody>
      </p:sp>
      <p:sp>
        <p:nvSpPr>
          <p:cNvPr id="235" name="Google Shape;235;g3a018986ffc_1_74"/>
          <p:cNvSpPr txBox="1"/>
          <p:nvPr/>
        </p:nvSpPr>
        <p:spPr>
          <a:xfrm>
            <a:off x="6909575" y="6436430"/>
            <a:ext cx="2114100" cy="293866"/>
          </a:xfrm>
          <a:prstGeom prst="rect">
            <a:avLst/>
          </a:prstGeom>
          <a:noFill/>
          <a:ln>
            <a:noFill/>
          </a:ln>
        </p:spPr>
        <p:txBody>
          <a:bodyPr spcFirstLastPara="1" wrap="square" lIns="91425" tIns="91425" rIns="91425" bIns="91425" anchor="t" anchorCtr="0">
            <a:noAutofit/>
          </a:bodyPr>
          <a:lstStyle/>
          <a:p>
            <a:pPr algn="r"/>
            <a:r>
              <a:rPr lang="fi-FI" sz="1200" dirty="0" err="1">
                <a:solidFill>
                  <a:schemeClr val="dk1"/>
                </a:solidFill>
                <a:latin typeface="Calibri"/>
                <a:ea typeface="Calibri"/>
                <a:cs typeface="Calibri"/>
                <a:sym typeface="Calibri"/>
              </a:rPr>
              <a:t>Allikas</a:t>
            </a:r>
            <a:r>
              <a:rPr lang="fi-FI" sz="1200" dirty="0">
                <a:solidFill>
                  <a:schemeClr val="dk1"/>
                </a:solidFill>
                <a:latin typeface="Calibri"/>
                <a:ea typeface="Calibri"/>
                <a:cs typeface="Calibri"/>
                <a:sym typeface="Calibri"/>
              </a:rPr>
              <a:t>: </a:t>
            </a:r>
            <a:r>
              <a:rPr lang="fi-FI" sz="1200" dirty="0" err="1">
                <a:solidFill>
                  <a:schemeClr val="dk1"/>
                </a:solidFill>
                <a:latin typeface="Calibri"/>
                <a:ea typeface="Calibri"/>
                <a:cs typeface="Calibri"/>
                <a:sym typeface="Calibri"/>
              </a:rPr>
              <a:t>Beringia.com</a:t>
            </a:r>
            <a:endParaRPr sz="1200" dirty="0">
              <a:solidFill>
                <a:schemeClr val="dk1"/>
              </a:solidFill>
              <a:latin typeface="Calibri"/>
              <a:ea typeface="Calibri"/>
              <a:cs typeface="Calibri"/>
              <a:sym typeface="Calibri"/>
            </a:endParaRPr>
          </a:p>
        </p:txBody>
      </p:sp>
      <p:sp>
        <p:nvSpPr>
          <p:cNvPr id="3" name="Oval 2">
            <a:extLst>
              <a:ext uri="{FF2B5EF4-FFF2-40B4-BE49-F238E27FC236}">
                <a16:creationId xmlns:a16="http://schemas.microsoft.com/office/drawing/2014/main" id="{16FD47EF-BF51-77E5-3156-896970780586}"/>
              </a:ext>
            </a:extLst>
          </p:cNvPr>
          <p:cNvSpPr/>
          <p:nvPr/>
        </p:nvSpPr>
        <p:spPr>
          <a:xfrm>
            <a:off x="735387" y="2083581"/>
            <a:ext cx="3650792" cy="365079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178;p15">
            <a:extLst>
              <a:ext uri="{FF2B5EF4-FFF2-40B4-BE49-F238E27FC236}">
                <a16:creationId xmlns:a16="http://schemas.microsoft.com/office/drawing/2014/main" id="{C3061634-1180-8945-51CC-D7157C1B82FA}"/>
              </a:ext>
            </a:extLst>
          </p:cNvPr>
          <p:cNvSpPr txBox="1">
            <a:spLocks/>
          </p:cNvSpPr>
          <p:nvPr/>
        </p:nvSpPr>
        <p:spPr>
          <a:xfrm>
            <a:off x="894052" y="2821089"/>
            <a:ext cx="3333462" cy="218404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189" marR="0" lvl="0" indent="-342891" algn="l" rtl="0">
              <a:lnSpc>
                <a:spcPct val="100000"/>
              </a:lnSpc>
              <a:spcBef>
                <a:spcPts val="360"/>
              </a:spcBef>
              <a:spcAft>
                <a:spcPts val="0"/>
              </a:spcAft>
              <a:buClr>
                <a:schemeClr val="dk1"/>
              </a:buClr>
              <a:buSzPts val="1800"/>
              <a:buFont typeface="Arial"/>
              <a:buChar char="•"/>
              <a:defRPr sz="3200" b="0" i="0" u="none" strike="noStrike" cap="none">
                <a:solidFill>
                  <a:schemeClr val="dk1"/>
                </a:solidFill>
                <a:latin typeface="Calibri"/>
                <a:ea typeface="Calibri"/>
                <a:cs typeface="Calibri"/>
                <a:sym typeface="Calibri"/>
              </a:defRPr>
            </a:lvl1pPr>
            <a:lvl2pPr marL="914377" marR="0" lvl="1" indent="-342891" algn="l" rtl="0">
              <a:lnSpc>
                <a:spcPct val="100000"/>
              </a:lnSpc>
              <a:spcBef>
                <a:spcPts val="36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2pPr>
            <a:lvl3pPr marL="1371566" marR="0" lvl="2" indent="-342891" algn="l" rtl="0">
              <a:lnSpc>
                <a:spcPct val="100000"/>
              </a:lnSpc>
              <a:spcBef>
                <a:spcPts val="36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1828754" marR="0" lvl="3"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4pPr>
            <a:lvl5pPr marL="2285943" marR="0" lvl="4"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5pPr>
            <a:lvl6pPr marL="2743131" marR="0" lvl="5"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320" marR="0" lvl="6"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509" marR="0" lvl="7"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697" marR="0" lvl="8"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lgn="ctr">
              <a:spcBef>
                <a:spcPts val="592"/>
              </a:spcBef>
              <a:buSzPts val="3200"/>
              <a:buNone/>
            </a:pPr>
            <a:r>
              <a:rPr lang="fi-FI" sz="2500" dirty="0" err="1"/>
              <a:t>Suured</a:t>
            </a:r>
            <a:r>
              <a:rPr lang="fi-FI" sz="2500" dirty="0"/>
              <a:t> </a:t>
            </a:r>
            <a:br>
              <a:rPr lang="fi-FI" sz="2500" dirty="0"/>
            </a:br>
            <a:r>
              <a:rPr lang="fi-FI" sz="2500" dirty="0"/>
              <a:t>jääaja-</a:t>
            </a:r>
            <a:r>
              <a:rPr lang="fi-FI" sz="2500" dirty="0" err="1"/>
              <a:t>järgsed</a:t>
            </a:r>
            <a:r>
              <a:rPr lang="fi-FI" sz="2500" dirty="0"/>
              <a:t> </a:t>
            </a:r>
            <a:r>
              <a:rPr lang="fi-FI" sz="2500" dirty="0" err="1"/>
              <a:t>loomad</a:t>
            </a:r>
            <a:r>
              <a:rPr lang="fi-FI" sz="2500" dirty="0"/>
              <a:t> (</a:t>
            </a:r>
            <a:r>
              <a:rPr lang="fi-FI" sz="2500" dirty="0" err="1"/>
              <a:t>mammut</a:t>
            </a:r>
            <a:r>
              <a:rPr lang="fi-FI" sz="2500" dirty="0"/>
              <a:t>, </a:t>
            </a:r>
            <a:r>
              <a:rPr lang="fi-FI" sz="2500" dirty="0" err="1"/>
              <a:t>põhjapõder</a:t>
            </a:r>
            <a:r>
              <a:rPr lang="fi-FI" sz="2500" dirty="0"/>
              <a:t>) </a:t>
            </a:r>
            <a:r>
              <a:rPr lang="fi-FI" sz="2500" dirty="0" err="1"/>
              <a:t>asendusid</a:t>
            </a:r>
            <a:r>
              <a:rPr lang="fi-FI" sz="2500" dirty="0"/>
              <a:t> </a:t>
            </a:r>
            <a:r>
              <a:rPr lang="fi-FI" sz="2500" dirty="0" err="1"/>
              <a:t>tänapäevaste</a:t>
            </a:r>
            <a:r>
              <a:rPr lang="fi-FI" sz="2500" dirty="0"/>
              <a:t> </a:t>
            </a:r>
            <a:r>
              <a:rPr lang="fi-FI" sz="2500" dirty="0" err="1"/>
              <a:t>liikidega</a:t>
            </a:r>
            <a:r>
              <a:rPr lang="fi-FI" sz="2500" dirty="0"/>
              <a:t>.</a:t>
            </a:r>
          </a:p>
          <a:p>
            <a:pPr marL="0" indent="0" algn="ctr">
              <a:spcBef>
                <a:spcPts val="592"/>
              </a:spcBef>
              <a:buNone/>
            </a:pPr>
            <a:endParaRPr lang="fi-FI" sz="2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23"/>
        <p:cNvGrpSpPr/>
        <p:nvPr/>
      </p:nvGrpSpPr>
      <p:grpSpPr>
        <a:xfrm>
          <a:off x="0" y="0"/>
          <a:ext cx="0" cy="0"/>
          <a:chOff x="0" y="0"/>
          <a:chExt cx="0" cy="0"/>
        </a:xfrm>
      </p:grpSpPr>
      <p:pic>
        <p:nvPicPr>
          <p:cNvPr id="9" name="Picture 8">
            <a:extLst>
              <a:ext uri="{FF2B5EF4-FFF2-40B4-BE49-F238E27FC236}">
                <a16:creationId xmlns:a16="http://schemas.microsoft.com/office/drawing/2014/main" id="{B9386D81-7FB6-0F92-5027-709649C6023A}"/>
              </a:ext>
            </a:extLst>
          </p:cNvPr>
          <p:cNvPicPr>
            <a:picLocks noChangeAspect="1"/>
          </p:cNvPicPr>
          <p:nvPr/>
        </p:nvPicPr>
        <p:blipFill>
          <a:blip r:embed="rId3"/>
          <a:stretch>
            <a:fillRect/>
          </a:stretch>
        </p:blipFill>
        <p:spPr>
          <a:xfrm>
            <a:off x="-1" y="-135"/>
            <a:ext cx="9143999" cy="6857999"/>
          </a:xfrm>
          <a:prstGeom prst="rect">
            <a:avLst/>
          </a:prstGeom>
        </p:spPr>
      </p:pic>
      <p:sp>
        <p:nvSpPr>
          <p:cNvPr id="2" name="Rectangle 1">
            <a:extLst>
              <a:ext uri="{FF2B5EF4-FFF2-40B4-BE49-F238E27FC236}">
                <a16:creationId xmlns:a16="http://schemas.microsoft.com/office/drawing/2014/main" id="{0A5DDCB6-E129-6E9B-E290-AD0E83C1871B}"/>
              </a:ext>
            </a:extLst>
          </p:cNvPr>
          <p:cNvSpPr/>
          <p:nvPr/>
        </p:nvSpPr>
        <p:spPr>
          <a:xfrm>
            <a:off x="0" y="136"/>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Google Shape;224;p17"/>
          <p:cNvSpPr txBox="1">
            <a:spLocks noGrp="1"/>
          </p:cNvSpPr>
          <p:nvPr>
            <p:ph type="title"/>
          </p:nvPr>
        </p:nvSpPr>
        <p:spPr>
          <a:xfrm>
            <a:off x="457200" y="-135"/>
            <a:ext cx="8229600" cy="1417772"/>
          </a:xfrm>
          <a:prstGeom prst="rect">
            <a:avLst/>
          </a:prstGeom>
          <a:noFill/>
          <a:ln>
            <a:noFill/>
          </a:ln>
        </p:spPr>
        <p:txBody>
          <a:bodyPr spcFirstLastPara="1" wrap="square" lIns="91425" tIns="45700" rIns="91425" bIns="45700" anchor="ctr" anchorCtr="0">
            <a:normAutofit/>
          </a:bodyPr>
          <a:lstStyle/>
          <a:p>
            <a:pPr algn="l">
              <a:buSzPts val="4400"/>
            </a:pPr>
            <a:r>
              <a:rPr lang="fi-FI" sz="4000" b="1" dirty="0" err="1">
                <a:solidFill>
                  <a:schemeClr val="bg1"/>
                </a:solidFill>
                <a:latin typeface="+mj-lt"/>
              </a:rPr>
              <a:t>Jääaeg</a:t>
            </a:r>
            <a:r>
              <a:rPr lang="fi-FI" sz="4000" b="1" dirty="0">
                <a:solidFill>
                  <a:schemeClr val="bg1"/>
                </a:solidFill>
                <a:latin typeface="+mj-lt"/>
              </a:rPr>
              <a:t> ja </a:t>
            </a:r>
            <a:r>
              <a:rPr lang="fi-FI" sz="4000" b="1" dirty="0" err="1">
                <a:solidFill>
                  <a:schemeClr val="bg1"/>
                </a:solidFill>
                <a:latin typeface="+mj-lt"/>
              </a:rPr>
              <a:t>elustik</a:t>
            </a:r>
            <a:endParaRPr sz="4000" b="1" dirty="0">
              <a:solidFill>
                <a:schemeClr val="bg1"/>
              </a:solidFill>
              <a:latin typeface="+mj-lt"/>
            </a:endParaRPr>
          </a:p>
        </p:txBody>
      </p:sp>
      <p:sp>
        <p:nvSpPr>
          <p:cNvPr id="227" name="Google Shape;227;p17"/>
          <p:cNvSpPr txBox="1"/>
          <p:nvPr/>
        </p:nvSpPr>
        <p:spPr>
          <a:xfrm>
            <a:off x="7112716" y="6488562"/>
            <a:ext cx="2031282" cy="369302"/>
          </a:xfrm>
          <a:prstGeom prst="rect">
            <a:avLst/>
          </a:prstGeom>
          <a:noFill/>
          <a:ln>
            <a:noFill/>
          </a:ln>
        </p:spPr>
        <p:txBody>
          <a:bodyPr spcFirstLastPara="1" wrap="square" lIns="91425" tIns="91425" rIns="91425" bIns="91425" anchor="t" anchorCtr="0">
            <a:spAutoFit/>
          </a:bodyPr>
          <a:lstStyle/>
          <a:p>
            <a:r>
              <a:rPr lang="fi-FI" sz="1200" dirty="0" err="1">
                <a:solidFill>
                  <a:schemeClr val="bg1"/>
                </a:solidFill>
              </a:rPr>
              <a:t>Allikas</a:t>
            </a:r>
            <a:r>
              <a:rPr lang="fi-FI" sz="1200" dirty="0">
                <a:solidFill>
                  <a:schemeClr val="bg1"/>
                </a:solidFill>
              </a:rPr>
              <a:t>: </a:t>
            </a:r>
            <a:r>
              <a:rPr lang="fi-FI" sz="1200" dirty="0" err="1">
                <a:solidFill>
                  <a:schemeClr val="bg1"/>
                </a:solidFill>
              </a:rPr>
              <a:t>eniscuola.eni.com</a:t>
            </a:r>
            <a:endParaRPr sz="1200" dirty="0">
              <a:solidFill>
                <a:schemeClr val="bg1"/>
              </a:solidFill>
            </a:endParaRPr>
          </a:p>
        </p:txBody>
      </p:sp>
      <p:sp>
        <p:nvSpPr>
          <p:cNvPr id="4" name="Oval 3">
            <a:extLst>
              <a:ext uri="{FF2B5EF4-FFF2-40B4-BE49-F238E27FC236}">
                <a16:creationId xmlns:a16="http://schemas.microsoft.com/office/drawing/2014/main" id="{0654F2DD-C8DB-A51D-47BB-8220E9E0DC01}"/>
              </a:ext>
            </a:extLst>
          </p:cNvPr>
          <p:cNvSpPr/>
          <p:nvPr/>
        </p:nvSpPr>
        <p:spPr>
          <a:xfrm>
            <a:off x="735387" y="2083581"/>
            <a:ext cx="3650792" cy="365079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225;p17">
            <a:extLst>
              <a:ext uri="{FF2B5EF4-FFF2-40B4-BE49-F238E27FC236}">
                <a16:creationId xmlns:a16="http://schemas.microsoft.com/office/drawing/2014/main" id="{F0F79A92-4DB7-BE9A-64E0-BD5FA9C7C974}"/>
              </a:ext>
            </a:extLst>
          </p:cNvPr>
          <p:cNvSpPr txBox="1">
            <a:spLocks/>
          </p:cNvSpPr>
          <p:nvPr/>
        </p:nvSpPr>
        <p:spPr>
          <a:xfrm>
            <a:off x="938925" y="3014508"/>
            <a:ext cx="3243716" cy="178893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189" marR="0" lvl="0" indent="-342891" algn="l" rtl="0">
              <a:lnSpc>
                <a:spcPct val="100000"/>
              </a:lnSpc>
              <a:spcBef>
                <a:spcPts val="360"/>
              </a:spcBef>
              <a:spcAft>
                <a:spcPts val="0"/>
              </a:spcAft>
              <a:buClr>
                <a:schemeClr val="dk1"/>
              </a:buClr>
              <a:buSzPts val="1800"/>
              <a:buFont typeface="Arial"/>
              <a:buChar char="•"/>
              <a:defRPr sz="3200" b="0" i="0" u="none" strike="noStrike" cap="none">
                <a:solidFill>
                  <a:schemeClr val="dk1"/>
                </a:solidFill>
                <a:latin typeface="Calibri"/>
                <a:ea typeface="Calibri"/>
                <a:cs typeface="Calibri"/>
                <a:sym typeface="Calibri"/>
              </a:defRPr>
            </a:lvl1pPr>
            <a:lvl2pPr marL="914377" marR="0" lvl="1" indent="-342891" algn="l" rtl="0">
              <a:lnSpc>
                <a:spcPct val="100000"/>
              </a:lnSpc>
              <a:spcBef>
                <a:spcPts val="36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2pPr>
            <a:lvl3pPr marL="1371566" marR="0" lvl="2" indent="-342891" algn="l" rtl="0">
              <a:lnSpc>
                <a:spcPct val="100000"/>
              </a:lnSpc>
              <a:spcBef>
                <a:spcPts val="36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1828754" marR="0" lvl="3"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4pPr>
            <a:lvl5pPr marL="2285943" marR="0" lvl="4"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5pPr>
            <a:lvl6pPr marL="2743131" marR="0" lvl="5"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320" marR="0" lvl="6"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509" marR="0" lvl="7"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697" marR="0" lvl="8"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lgn="ctr">
              <a:spcBef>
                <a:spcPts val="592"/>
              </a:spcBef>
              <a:buSzPts val="3200"/>
              <a:buFont typeface="Arial"/>
              <a:buNone/>
            </a:pPr>
            <a:r>
              <a:rPr lang="fi-FI" sz="2500" dirty="0" err="1">
                <a:latin typeface="+mn-lt"/>
              </a:rPr>
              <a:t>Pärast</a:t>
            </a:r>
            <a:r>
              <a:rPr lang="fi-FI" sz="2500" dirty="0">
                <a:latin typeface="+mn-lt"/>
              </a:rPr>
              <a:t> jää </a:t>
            </a:r>
            <a:r>
              <a:rPr lang="fi-FI" sz="2500" dirty="0" err="1">
                <a:latin typeface="+mn-lt"/>
              </a:rPr>
              <a:t>taandumist</a:t>
            </a:r>
            <a:r>
              <a:rPr lang="fi-FI" sz="2500" dirty="0">
                <a:latin typeface="+mn-lt"/>
              </a:rPr>
              <a:t> </a:t>
            </a:r>
            <a:r>
              <a:rPr lang="fi-FI" sz="2500" dirty="0" err="1">
                <a:latin typeface="+mn-lt"/>
              </a:rPr>
              <a:t>saabusid</a:t>
            </a:r>
            <a:r>
              <a:rPr lang="fi-FI" sz="2500" dirty="0">
                <a:latin typeface="+mn-lt"/>
              </a:rPr>
              <a:t> </a:t>
            </a:r>
            <a:r>
              <a:rPr lang="fi-FI" sz="2500" dirty="0" err="1">
                <a:latin typeface="+mn-lt"/>
              </a:rPr>
              <a:t>tundrataimed</a:t>
            </a:r>
            <a:r>
              <a:rPr lang="fi-FI" sz="2500" dirty="0">
                <a:latin typeface="+mn-lt"/>
              </a:rPr>
              <a:t> ja </a:t>
            </a:r>
            <a:r>
              <a:rPr lang="fi-FI" sz="2500" dirty="0" err="1">
                <a:latin typeface="+mn-lt"/>
              </a:rPr>
              <a:t>hiljem</a:t>
            </a:r>
            <a:r>
              <a:rPr lang="fi-FI" sz="2500" dirty="0">
                <a:latin typeface="+mn-lt"/>
              </a:rPr>
              <a:t> </a:t>
            </a:r>
            <a:r>
              <a:rPr lang="fi-FI" sz="2500" dirty="0" err="1">
                <a:latin typeface="+mn-lt"/>
              </a:rPr>
              <a:t>metsad</a:t>
            </a:r>
            <a:r>
              <a:rPr lang="fi-FI" sz="2500" dirty="0">
                <a:latin typeface="+mn-lt"/>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2F2F1"/>
        </a:solidFill>
        <a:effectLst/>
      </p:bgPr>
    </p:bg>
    <p:spTree>
      <p:nvGrpSpPr>
        <p:cNvPr id="1" name="Shape 239"/>
        <p:cNvGrpSpPr/>
        <p:nvPr/>
      </p:nvGrpSpPr>
      <p:grpSpPr>
        <a:xfrm>
          <a:off x="0" y="0"/>
          <a:ext cx="0" cy="0"/>
          <a:chOff x="0" y="0"/>
          <a:chExt cx="0" cy="0"/>
        </a:xfrm>
      </p:grpSpPr>
      <p:pic>
        <p:nvPicPr>
          <p:cNvPr id="242" name="Google Shape;242;g3a018986ffc_1_69"/>
          <p:cNvPicPr preferRelativeResize="0"/>
          <p:nvPr/>
        </p:nvPicPr>
        <p:blipFill>
          <a:blip r:embed="rId3">
            <a:alphaModFix/>
          </a:blip>
          <a:stretch>
            <a:fillRect/>
          </a:stretch>
        </p:blipFill>
        <p:spPr>
          <a:xfrm>
            <a:off x="0" y="4496567"/>
            <a:ext cx="3539320" cy="2361297"/>
          </a:xfrm>
          <a:prstGeom prst="rect">
            <a:avLst/>
          </a:prstGeom>
          <a:noFill/>
          <a:ln>
            <a:noFill/>
          </a:ln>
        </p:spPr>
      </p:pic>
      <p:pic>
        <p:nvPicPr>
          <p:cNvPr id="243" name="Google Shape;243;g3a018986ffc_1_69"/>
          <p:cNvPicPr preferRelativeResize="0"/>
          <p:nvPr/>
        </p:nvPicPr>
        <p:blipFill>
          <a:blip r:embed="rId4">
            <a:alphaModFix/>
          </a:blip>
          <a:stretch>
            <a:fillRect/>
          </a:stretch>
        </p:blipFill>
        <p:spPr>
          <a:xfrm>
            <a:off x="3476887" y="4496567"/>
            <a:ext cx="5667113" cy="2361297"/>
          </a:xfrm>
          <a:prstGeom prst="rect">
            <a:avLst/>
          </a:prstGeom>
          <a:noFill/>
          <a:ln>
            <a:noFill/>
          </a:ln>
        </p:spPr>
      </p:pic>
      <p:sp>
        <p:nvSpPr>
          <p:cNvPr id="4" name="Rectangle 3">
            <a:extLst>
              <a:ext uri="{FF2B5EF4-FFF2-40B4-BE49-F238E27FC236}">
                <a16:creationId xmlns:a16="http://schemas.microsoft.com/office/drawing/2014/main" id="{57A6CF68-E354-30D7-EE27-2189AE578F28}"/>
              </a:ext>
            </a:extLst>
          </p:cNvPr>
          <p:cNvSpPr/>
          <p:nvPr/>
        </p:nvSpPr>
        <p:spPr>
          <a:xfrm>
            <a:off x="0" y="136"/>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224;p17">
            <a:extLst>
              <a:ext uri="{FF2B5EF4-FFF2-40B4-BE49-F238E27FC236}">
                <a16:creationId xmlns:a16="http://schemas.microsoft.com/office/drawing/2014/main" id="{3DB612B6-6987-93BE-8A98-D5CEFA7D1EEC}"/>
              </a:ext>
            </a:extLst>
          </p:cNvPr>
          <p:cNvSpPr txBox="1">
            <a:spLocks noGrp="1"/>
          </p:cNvSpPr>
          <p:nvPr>
            <p:ph type="title"/>
          </p:nvPr>
        </p:nvSpPr>
        <p:spPr>
          <a:xfrm>
            <a:off x="457200" y="0"/>
            <a:ext cx="8229600" cy="1417637"/>
          </a:xfrm>
          <a:prstGeom prst="rect">
            <a:avLst/>
          </a:prstGeom>
          <a:noFill/>
          <a:ln>
            <a:noFill/>
          </a:ln>
        </p:spPr>
        <p:txBody>
          <a:bodyPr spcFirstLastPara="1" wrap="square" lIns="91425" tIns="45700" rIns="91425" bIns="45700" anchor="ctr" anchorCtr="0">
            <a:normAutofit/>
          </a:bodyPr>
          <a:lstStyle/>
          <a:p>
            <a:pPr algn="l">
              <a:buSzPts val="4400"/>
            </a:pPr>
            <a:r>
              <a:rPr lang="fi-FI" sz="4000" b="1" dirty="0" err="1">
                <a:solidFill>
                  <a:schemeClr val="bg1"/>
                </a:solidFill>
                <a:latin typeface="+mj-lt"/>
              </a:rPr>
              <a:t>Jääaeg</a:t>
            </a:r>
            <a:r>
              <a:rPr lang="fi-FI" sz="4000" b="1" dirty="0">
                <a:solidFill>
                  <a:schemeClr val="bg1"/>
                </a:solidFill>
                <a:latin typeface="+mj-lt"/>
              </a:rPr>
              <a:t> ja </a:t>
            </a:r>
            <a:r>
              <a:rPr lang="fi-FI" sz="4000" b="1" dirty="0" err="1">
                <a:solidFill>
                  <a:schemeClr val="bg1"/>
                </a:solidFill>
                <a:latin typeface="+mj-lt"/>
              </a:rPr>
              <a:t>elustik</a:t>
            </a:r>
            <a:endParaRPr sz="4000" b="1" dirty="0">
              <a:solidFill>
                <a:schemeClr val="bg1"/>
              </a:solidFill>
              <a:latin typeface="+mj-lt"/>
            </a:endParaRPr>
          </a:p>
        </p:txBody>
      </p:sp>
      <p:sp>
        <p:nvSpPr>
          <p:cNvPr id="6" name="TextBox 5">
            <a:extLst>
              <a:ext uri="{FF2B5EF4-FFF2-40B4-BE49-F238E27FC236}">
                <a16:creationId xmlns:a16="http://schemas.microsoft.com/office/drawing/2014/main" id="{0DD42C0F-FC8C-ACE3-F1DA-15D90197BDD7}"/>
              </a:ext>
            </a:extLst>
          </p:cNvPr>
          <p:cNvSpPr txBox="1"/>
          <p:nvPr/>
        </p:nvSpPr>
        <p:spPr>
          <a:xfrm>
            <a:off x="524578" y="2203365"/>
            <a:ext cx="4143675" cy="1631216"/>
          </a:xfrm>
          <a:prstGeom prst="rect">
            <a:avLst/>
          </a:prstGeom>
          <a:noFill/>
        </p:spPr>
        <p:txBody>
          <a:bodyPr wrap="square" rtlCol="0">
            <a:spAutoFit/>
          </a:bodyPr>
          <a:lstStyle/>
          <a:p>
            <a:r>
              <a:rPr lang="fi-FI" sz="2500" b="1" dirty="0" err="1">
                <a:latin typeface="+mn-lt"/>
              </a:rPr>
              <a:t>Inimene</a:t>
            </a:r>
            <a:r>
              <a:rPr lang="fi-FI" sz="2500" b="1" dirty="0">
                <a:latin typeface="+mn-lt"/>
              </a:rPr>
              <a:t> </a:t>
            </a:r>
            <a:r>
              <a:rPr lang="fi-FI" sz="2500" b="1" dirty="0" err="1">
                <a:latin typeface="+mn-lt"/>
              </a:rPr>
              <a:t>jõudis</a:t>
            </a:r>
            <a:r>
              <a:rPr lang="fi-FI" sz="2500" b="1" dirty="0">
                <a:latin typeface="+mn-lt"/>
              </a:rPr>
              <a:t> </a:t>
            </a:r>
            <a:r>
              <a:rPr lang="fi-FI" sz="2500" b="1" dirty="0" err="1">
                <a:latin typeface="+mn-lt"/>
              </a:rPr>
              <a:t>Baltikumi</a:t>
            </a:r>
            <a:r>
              <a:rPr lang="fi-FI" sz="2500" b="1" dirty="0">
                <a:latin typeface="+mn-lt"/>
              </a:rPr>
              <a:t> </a:t>
            </a:r>
            <a:br>
              <a:rPr lang="fi-FI" sz="2500" b="1" dirty="0">
                <a:latin typeface="+mn-lt"/>
              </a:rPr>
            </a:br>
            <a:r>
              <a:rPr lang="fi-FI" sz="2500" b="1" dirty="0" err="1">
                <a:latin typeface="+mn-lt"/>
              </a:rPr>
              <a:t>jäävabadesse</a:t>
            </a:r>
            <a:r>
              <a:rPr lang="fi-FI" sz="2500" b="1" dirty="0">
                <a:latin typeface="+mn-lt"/>
              </a:rPr>
              <a:t> </a:t>
            </a:r>
            <a:r>
              <a:rPr lang="fi-FI" sz="2500" b="1" dirty="0" err="1">
                <a:latin typeface="+mn-lt"/>
              </a:rPr>
              <a:t>aladesse</a:t>
            </a:r>
            <a:r>
              <a:rPr lang="fi-FI" sz="2500" b="1" dirty="0">
                <a:latin typeface="+mn-lt"/>
              </a:rPr>
              <a:t> </a:t>
            </a:r>
            <a:r>
              <a:rPr lang="fi-FI" sz="2500" b="1" dirty="0" err="1">
                <a:latin typeface="+mn-lt"/>
              </a:rPr>
              <a:t>umbes</a:t>
            </a:r>
            <a:r>
              <a:rPr lang="fi-FI" sz="2500" b="1" dirty="0">
                <a:latin typeface="+mn-lt"/>
              </a:rPr>
              <a:t> 11 000 a </a:t>
            </a:r>
            <a:r>
              <a:rPr lang="fi-FI" sz="2500" b="1" dirty="0" err="1">
                <a:latin typeface="+mn-lt"/>
              </a:rPr>
              <a:t>tagasi</a:t>
            </a:r>
            <a:r>
              <a:rPr lang="fi-FI" sz="2500" b="1" dirty="0">
                <a:latin typeface="+mn-lt"/>
              </a:rPr>
              <a:t>.</a:t>
            </a:r>
          </a:p>
          <a:p>
            <a:endParaRPr lang="en-US" sz="2500" b="1" dirty="0">
              <a:latin typeface="+mn-lt"/>
            </a:endParaRPr>
          </a:p>
        </p:txBody>
      </p:sp>
      <p:sp>
        <p:nvSpPr>
          <p:cNvPr id="7" name="Oval 6">
            <a:extLst>
              <a:ext uri="{FF2B5EF4-FFF2-40B4-BE49-F238E27FC236}">
                <a16:creationId xmlns:a16="http://schemas.microsoft.com/office/drawing/2014/main" id="{BCA03491-2C1B-4A32-B465-35FC316AF817}"/>
              </a:ext>
            </a:extLst>
          </p:cNvPr>
          <p:cNvSpPr/>
          <p:nvPr/>
        </p:nvSpPr>
        <p:spPr>
          <a:xfrm>
            <a:off x="5149516" y="518559"/>
            <a:ext cx="3650792" cy="3650792"/>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225;p17">
            <a:extLst>
              <a:ext uri="{FF2B5EF4-FFF2-40B4-BE49-F238E27FC236}">
                <a16:creationId xmlns:a16="http://schemas.microsoft.com/office/drawing/2014/main" id="{B7E16815-1734-8A6C-F0A5-5046CF388921}"/>
              </a:ext>
            </a:extLst>
          </p:cNvPr>
          <p:cNvSpPr txBox="1">
            <a:spLocks/>
          </p:cNvSpPr>
          <p:nvPr/>
        </p:nvSpPr>
        <p:spPr>
          <a:xfrm>
            <a:off x="5353054" y="1073216"/>
            <a:ext cx="3243716" cy="2519413"/>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189" marR="0" lvl="0" indent="-342891" algn="l" rtl="0">
              <a:lnSpc>
                <a:spcPct val="100000"/>
              </a:lnSpc>
              <a:spcBef>
                <a:spcPts val="360"/>
              </a:spcBef>
              <a:spcAft>
                <a:spcPts val="0"/>
              </a:spcAft>
              <a:buClr>
                <a:schemeClr val="dk1"/>
              </a:buClr>
              <a:buSzPts val="1800"/>
              <a:buFont typeface="Arial"/>
              <a:buChar char="•"/>
              <a:defRPr sz="3200" b="0" i="0" u="none" strike="noStrike" cap="none">
                <a:solidFill>
                  <a:schemeClr val="dk1"/>
                </a:solidFill>
                <a:latin typeface="Calibri"/>
                <a:ea typeface="Calibri"/>
                <a:cs typeface="Calibri"/>
                <a:sym typeface="Calibri"/>
              </a:defRPr>
            </a:lvl1pPr>
            <a:lvl2pPr marL="914377" marR="0" lvl="1" indent="-342891" algn="l" rtl="0">
              <a:lnSpc>
                <a:spcPct val="100000"/>
              </a:lnSpc>
              <a:spcBef>
                <a:spcPts val="36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2pPr>
            <a:lvl3pPr marL="1371566" marR="0" lvl="2" indent="-342891" algn="l" rtl="0">
              <a:lnSpc>
                <a:spcPct val="100000"/>
              </a:lnSpc>
              <a:spcBef>
                <a:spcPts val="36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3pPr>
            <a:lvl4pPr marL="1828754" marR="0" lvl="3"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4pPr>
            <a:lvl5pPr marL="2285943" marR="0" lvl="4"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5pPr>
            <a:lvl6pPr marL="2743131" marR="0" lvl="5"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320" marR="0" lvl="6"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509" marR="0" lvl="7"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697" marR="0" lvl="8" indent="-342891"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0" indent="0" algn="ctr">
              <a:spcBef>
                <a:spcPts val="592"/>
              </a:spcBef>
              <a:buSzPts val="3200"/>
              <a:buNone/>
            </a:pPr>
            <a:r>
              <a:rPr lang="fi-FI" sz="2500" b="1" dirty="0"/>
              <a:t>PULLI ASULA </a:t>
            </a:r>
            <a:br>
              <a:rPr lang="fi-FI" sz="2500" dirty="0"/>
            </a:br>
            <a:r>
              <a:rPr lang="fi-FI" sz="2500" dirty="0"/>
              <a:t>Eesti </a:t>
            </a:r>
            <a:r>
              <a:rPr lang="fi-FI" sz="2500" dirty="0" err="1"/>
              <a:t>vanim</a:t>
            </a:r>
            <a:r>
              <a:rPr lang="fi-FI" sz="2500" dirty="0"/>
              <a:t> </a:t>
            </a:r>
            <a:r>
              <a:rPr lang="fi-FI" sz="2500" dirty="0" err="1"/>
              <a:t>inimasustuskoht</a:t>
            </a:r>
            <a:r>
              <a:rPr lang="fi-FI" sz="2500" dirty="0"/>
              <a:t> </a:t>
            </a:r>
            <a:br>
              <a:rPr lang="fi-FI" sz="2500" dirty="0"/>
            </a:br>
            <a:r>
              <a:rPr lang="fi-FI" sz="2500" dirty="0"/>
              <a:t>(Pärnu </a:t>
            </a:r>
            <a:r>
              <a:rPr lang="fi-FI" sz="2500" dirty="0" err="1"/>
              <a:t>jõe</a:t>
            </a:r>
            <a:r>
              <a:rPr lang="fi-FI" sz="2500" dirty="0"/>
              <a:t> </a:t>
            </a:r>
            <a:r>
              <a:rPr lang="fi-FI" sz="2500" dirty="0" err="1"/>
              <a:t>ääres</a:t>
            </a:r>
            <a:r>
              <a:rPr lang="fi-FI" sz="2500" dirty="0"/>
              <a:t>), </a:t>
            </a:r>
            <a:r>
              <a:rPr lang="fi-FI" sz="2500" dirty="0" err="1"/>
              <a:t>dateeritud</a:t>
            </a:r>
            <a:r>
              <a:rPr lang="fi-FI" sz="2500" dirty="0"/>
              <a:t> </a:t>
            </a:r>
            <a:br>
              <a:rPr lang="fi-FI" sz="2500" dirty="0"/>
            </a:br>
            <a:r>
              <a:rPr lang="fi-FI" sz="2500" dirty="0"/>
              <a:t>~9000–8550 eKr.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6A5AF"/>
        </a:solidFill>
        <a:effectLst/>
      </p:bgPr>
    </p:bg>
    <p:spTree>
      <p:nvGrpSpPr>
        <p:cNvPr id="1" name="Shape 247"/>
        <p:cNvGrpSpPr/>
        <p:nvPr/>
      </p:nvGrpSpPr>
      <p:grpSpPr>
        <a:xfrm>
          <a:off x="0" y="0"/>
          <a:ext cx="0" cy="0"/>
          <a:chOff x="0" y="0"/>
          <a:chExt cx="0" cy="0"/>
        </a:xfrm>
      </p:grpSpPr>
      <p:pic>
        <p:nvPicPr>
          <p:cNvPr id="248" name="Google Shape;248;p18" descr="A map of the north pole&#10;&#10;AI-generated content may be incorrect."/>
          <p:cNvPicPr preferRelativeResize="0">
            <a:picLocks noGrp="1"/>
          </p:cNvPicPr>
          <p:nvPr>
            <p:ph type="body" idx="1"/>
          </p:nvPr>
        </p:nvPicPr>
        <p:blipFill rotWithShape="1">
          <a:blip r:embed="rId3">
            <a:alphaModFix/>
          </a:blip>
          <a:srcRect/>
          <a:stretch/>
        </p:blipFill>
        <p:spPr>
          <a:xfrm>
            <a:off x="0" y="484294"/>
            <a:ext cx="9144000" cy="6373706"/>
          </a:xfrm>
          <a:prstGeom prst="rect">
            <a:avLst/>
          </a:prstGeom>
          <a:noFill/>
          <a:ln>
            <a:noFill/>
          </a:ln>
        </p:spPr>
      </p:pic>
      <p:sp>
        <p:nvSpPr>
          <p:cNvPr id="2" name="Rectangle 1">
            <a:extLst>
              <a:ext uri="{FF2B5EF4-FFF2-40B4-BE49-F238E27FC236}">
                <a16:creationId xmlns:a16="http://schemas.microsoft.com/office/drawing/2014/main" id="{155C64EA-805A-6858-D989-1978ECD7B6DE}"/>
              </a:ext>
            </a:extLst>
          </p:cNvPr>
          <p:cNvSpPr/>
          <p:nvPr/>
        </p:nvSpPr>
        <p:spPr>
          <a:xfrm>
            <a:off x="0" y="-124805"/>
            <a:ext cx="9144000" cy="83707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Google Shape;249;p18"/>
          <p:cNvSpPr txBox="1">
            <a:spLocks noGrp="1"/>
          </p:cNvSpPr>
          <p:nvPr>
            <p:ph type="title"/>
          </p:nvPr>
        </p:nvSpPr>
        <p:spPr>
          <a:xfrm>
            <a:off x="457200" y="-124805"/>
            <a:ext cx="8229600" cy="837074"/>
          </a:xfrm>
          <a:prstGeom prst="rect">
            <a:avLst/>
          </a:prstGeom>
          <a:noFill/>
          <a:ln>
            <a:noFill/>
          </a:ln>
        </p:spPr>
        <p:txBody>
          <a:bodyPr spcFirstLastPara="1" wrap="square" lIns="91425" tIns="45700" rIns="91425" bIns="45700" anchor="ctr" anchorCtr="0">
            <a:noAutofit/>
          </a:bodyPr>
          <a:lstStyle/>
          <a:p>
            <a:pPr algn="l">
              <a:buSzPts val="3600"/>
            </a:pPr>
            <a:r>
              <a:rPr lang="fi-FI" sz="2500" b="1" dirty="0" err="1">
                <a:solidFill>
                  <a:schemeClr val="bg1"/>
                </a:solidFill>
                <a:latin typeface="+mn-lt"/>
              </a:rPr>
              <a:t>Tänapäevased</a:t>
            </a:r>
            <a:r>
              <a:rPr lang="fi-FI" sz="2500" b="1" dirty="0">
                <a:solidFill>
                  <a:schemeClr val="bg1"/>
                </a:solidFill>
                <a:latin typeface="+mn-lt"/>
              </a:rPr>
              <a:t> </a:t>
            </a:r>
            <a:r>
              <a:rPr lang="fi-FI" sz="2500" b="1" dirty="0" err="1">
                <a:solidFill>
                  <a:schemeClr val="bg1"/>
                </a:solidFill>
                <a:latin typeface="+mn-lt"/>
              </a:rPr>
              <a:t>Kvaternaari</a:t>
            </a:r>
            <a:r>
              <a:rPr lang="fi-FI" sz="2500" b="1" dirty="0">
                <a:solidFill>
                  <a:schemeClr val="bg1"/>
                </a:solidFill>
                <a:latin typeface="+mn-lt"/>
              </a:rPr>
              <a:t> </a:t>
            </a:r>
            <a:r>
              <a:rPr lang="fi-FI" sz="2500" b="1" dirty="0" err="1">
                <a:solidFill>
                  <a:schemeClr val="bg1"/>
                </a:solidFill>
                <a:latin typeface="+mn-lt"/>
              </a:rPr>
              <a:t>pinnavormid</a:t>
            </a:r>
            <a:endParaRPr sz="2500" b="1" dirty="0">
              <a:solidFill>
                <a:schemeClr val="bg1"/>
              </a:solidFill>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2F2F1"/>
        </a:solidFill>
        <a:effectLst/>
      </p:bgPr>
    </p:bg>
    <p:spTree>
      <p:nvGrpSpPr>
        <p:cNvPr id="1" name="Shape 253"/>
        <p:cNvGrpSpPr/>
        <p:nvPr/>
      </p:nvGrpSpPr>
      <p:grpSpPr>
        <a:xfrm>
          <a:off x="0" y="0"/>
          <a:ext cx="0" cy="0"/>
          <a:chOff x="0" y="0"/>
          <a:chExt cx="0" cy="0"/>
        </a:xfrm>
      </p:grpSpPr>
      <p:sp>
        <p:nvSpPr>
          <p:cNvPr id="2" name="Rectangle 1">
            <a:extLst>
              <a:ext uri="{FF2B5EF4-FFF2-40B4-BE49-F238E27FC236}">
                <a16:creationId xmlns:a16="http://schemas.microsoft.com/office/drawing/2014/main" id="{ACDEC125-FA6C-ABDB-A35B-34CBE31E736E}"/>
              </a:ext>
            </a:extLst>
          </p:cNvPr>
          <p:cNvSpPr/>
          <p:nvPr/>
        </p:nvSpPr>
        <p:spPr>
          <a:xfrm>
            <a:off x="0" y="136"/>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Google Shape;255;p19"/>
          <p:cNvSpPr txBox="1">
            <a:spLocks noGrp="1"/>
          </p:cNvSpPr>
          <p:nvPr>
            <p:ph type="body" idx="1"/>
          </p:nvPr>
        </p:nvSpPr>
        <p:spPr>
          <a:xfrm>
            <a:off x="1053969" y="5929162"/>
            <a:ext cx="4057048" cy="452387"/>
          </a:xfrm>
          <a:prstGeom prst="rect">
            <a:avLst/>
          </a:prstGeom>
          <a:noFill/>
          <a:ln>
            <a:noFill/>
          </a:ln>
        </p:spPr>
        <p:txBody>
          <a:bodyPr spcFirstLastPara="1" wrap="square" lIns="91425" tIns="45700" rIns="91425" bIns="45700" anchor="t" anchorCtr="0">
            <a:normAutofit lnSpcReduction="10000"/>
          </a:bodyPr>
          <a:lstStyle/>
          <a:p>
            <a:pPr marL="0" indent="0">
              <a:spcBef>
                <a:spcPts val="0"/>
              </a:spcBef>
              <a:buClr>
                <a:srgbClr val="000000"/>
              </a:buClr>
              <a:buSzPts val="3200"/>
              <a:buNone/>
            </a:pPr>
            <a:r>
              <a:rPr lang="fi-FI" sz="2500" b="1" dirty="0">
                <a:solidFill>
                  <a:srgbClr val="000000"/>
                </a:solidFill>
                <a:latin typeface="Arial"/>
                <a:ea typeface="Arial"/>
                <a:cs typeface="Arial"/>
                <a:sym typeface="Arial"/>
              </a:rPr>
              <a:t>NÄIDE: </a:t>
            </a:r>
            <a:r>
              <a:rPr lang="fi-FI" sz="2500" dirty="0" err="1">
                <a:solidFill>
                  <a:srgbClr val="000000"/>
                </a:solidFill>
                <a:latin typeface="Arial"/>
                <a:ea typeface="Arial"/>
                <a:cs typeface="Arial"/>
                <a:sym typeface="Arial"/>
              </a:rPr>
              <a:t>Saadjärve</a:t>
            </a:r>
            <a:r>
              <a:rPr lang="fi-FI" sz="2500" dirty="0">
                <a:solidFill>
                  <a:srgbClr val="000000"/>
                </a:solidFill>
                <a:latin typeface="Arial"/>
                <a:ea typeface="Arial"/>
                <a:cs typeface="Arial"/>
                <a:sym typeface="Arial"/>
              </a:rPr>
              <a:t> </a:t>
            </a:r>
            <a:r>
              <a:rPr lang="fi-FI" sz="2500" dirty="0" err="1">
                <a:solidFill>
                  <a:srgbClr val="000000"/>
                </a:solidFill>
                <a:latin typeface="Arial"/>
                <a:ea typeface="Arial"/>
                <a:cs typeface="Arial"/>
                <a:sym typeface="Arial"/>
              </a:rPr>
              <a:t>voor</a:t>
            </a:r>
            <a:endParaRPr sz="2500" dirty="0"/>
          </a:p>
        </p:txBody>
      </p:sp>
      <p:sp>
        <p:nvSpPr>
          <p:cNvPr id="256" name="Google Shape;256;p19"/>
          <p:cNvSpPr/>
          <p:nvPr/>
        </p:nvSpPr>
        <p:spPr>
          <a:xfrm>
            <a:off x="0" y="-184645"/>
            <a:ext cx="264816" cy="369291"/>
          </a:xfrm>
          <a:prstGeom prst="rect">
            <a:avLst/>
          </a:prstGeom>
          <a:noFill/>
          <a:ln>
            <a:noFill/>
          </a:ln>
        </p:spPr>
        <p:txBody>
          <a:bodyPr spcFirstLastPara="1" wrap="square" lIns="91425" tIns="45700" rIns="91425" bIns="45700" anchor="ctr" anchorCtr="0">
            <a:spAutoFit/>
          </a:bodyPr>
          <a:lstStyle/>
          <a:p>
            <a:pPr>
              <a:buClr>
                <a:schemeClr val="dk1"/>
              </a:buClr>
              <a:buSzPts val="1800"/>
            </a:pPr>
            <a:endParaRPr sz="1800">
              <a:solidFill>
                <a:schemeClr val="dk1"/>
              </a:solidFill>
            </a:endParaRPr>
          </a:p>
        </p:txBody>
      </p:sp>
      <p:graphicFrame>
        <p:nvGraphicFramePr>
          <p:cNvPr id="6" name="Table 5">
            <a:extLst>
              <a:ext uri="{FF2B5EF4-FFF2-40B4-BE49-F238E27FC236}">
                <a16:creationId xmlns:a16="http://schemas.microsoft.com/office/drawing/2014/main" id="{F18704C9-6A67-650A-F62C-6689E59B4D00}"/>
              </a:ext>
            </a:extLst>
          </p:cNvPr>
          <p:cNvGraphicFramePr>
            <a:graphicFrameLocks noGrp="1"/>
          </p:cNvGraphicFramePr>
          <p:nvPr>
            <p:extLst>
              <p:ext uri="{D42A27DB-BD31-4B8C-83A1-F6EECF244321}">
                <p14:modId xmlns:p14="http://schemas.microsoft.com/office/powerpoint/2010/main" val="2092323776"/>
              </p:ext>
            </p:extLst>
          </p:nvPr>
        </p:nvGraphicFramePr>
        <p:xfrm>
          <a:off x="688207" y="1763787"/>
          <a:ext cx="7919720" cy="3848100"/>
        </p:xfrm>
        <a:graphic>
          <a:graphicData uri="http://schemas.openxmlformats.org/drawingml/2006/table">
            <a:tbl>
              <a:tblPr firstRow="1" bandRow="1">
                <a:tableStyleId>{2D5ABB26-0587-4C30-8999-92F81FD0307C}</a:tableStyleId>
              </a:tblPr>
              <a:tblGrid>
                <a:gridCol w="3959860">
                  <a:extLst>
                    <a:ext uri="{9D8B030D-6E8A-4147-A177-3AD203B41FA5}">
                      <a16:colId xmlns:a16="http://schemas.microsoft.com/office/drawing/2014/main" val="1349748512"/>
                    </a:ext>
                  </a:extLst>
                </a:gridCol>
                <a:gridCol w="3959860">
                  <a:extLst>
                    <a:ext uri="{9D8B030D-6E8A-4147-A177-3AD203B41FA5}">
                      <a16:colId xmlns:a16="http://schemas.microsoft.com/office/drawing/2014/main" val="1378573963"/>
                    </a:ext>
                  </a:extLst>
                </a:gridCol>
              </a:tblGrid>
              <a:tr h="1733550">
                <a:tc>
                  <a:txBody>
                    <a:bodyPr/>
                    <a:lstStyle/>
                    <a:p>
                      <a:pPr marL="179705">
                        <a:lnSpc>
                          <a:spcPct val="100000"/>
                        </a:lnSpc>
                        <a:spcBef>
                          <a:spcPts val="735"/>
                        </a:spcBef>
                      </a:pPr>
                      <a:r>
                        <a:rPr sz="2500" b="1" spc="-10" dirty="0">
                          <a:solidFill>
                            <a:srgbClr val="231F20"/>
                          </a:solidFill>
                          <a:latin typeface="Arial"/>
                          <a:cs typeface="Arial"/>
                        </a:rPr>
                        <a:t>PÄRITOLU:</a:t>
                      </a:r>
                      <a:endParaRPr sz="2500" dirty="0">
                        <a:latin typeface="Arial"/>
                        <a:cs typeface="Arial"/>
                      </a:endParaRPr>
                    </a:p>
                    <a:p>
                      <a:pPr marL="179705" marR="948055" algn="l">
                        <a:lnSpc>
                          <a:spcPct val="100000"/>
                        </a:lnSpc>
                      </a:pPr>
                      <a:r>
                        <a:rPr sz="2500" dirty="0">
                          <a:solidFill>
                            <a:srgbClr val="231F20"/>
                          </a:solidFill>
                          <a:latin typeface="Arial"/>
                          <a:cs typeface="Arial"/>
                        </a:rPr>
                        <a:t>tekkinud</a:t>
                      </a:r>
                      <a:r>
                        <a:rPr sz="2500" spc="-35" dirty="0">
                          <a:solidFill>
                            <a:srgbClr val="231F20"/>
                          </a:solidFill>
                          <a:latin typeface="Arial"/>
                          <a:cs typeface="Arial"/>
                        </a:rPr>
                        <a:t> </a:t>
                      </a:r>
                      <a:r>
                        <a:rPr sz="2500" spc="-10" dirty="0">
                          <a:solidFill>
                            <a:srgbClr val="231F20"/>
                          </a:solidFill>
                          <a:latin typeface="Arial"/>
                          <a:cs typeface="Arial"/>
                        </a:rPr>
                        <a:t>mandrijää </a:t>
                      </a:r>
                      <a:r>
                        <a:rPr sz="2500" dirty="0">
                          <a:solidFill>
                            <a:srgbClr val="231F20"/>
                          </a:solidFill>
                          <a:latin typeface="Arial"/>
                          <a:cs typeface="Arial"/>
                        </a:rPr>
                        <a:t>kulutava</a:t>
                      </a:r>
                      <a:r>
                        <a:rPr sz="2500" spc="-20" dirty="0">
                          <a:solidFill>
                            <a:srgbClr val="231F20"/>
                          </a:solidFill>
                          <a:latin typeface="Arial"/>
                          <a:cs typeface="Arial"/>
                        </a:rPr>
                        <a:t> </a:t>
                      </a:r>
                      <a:r>
                        <a:rPr sz="2500" dirty="0">
                          <a:solidFill>
                            <a:srgbClr val="231F20"/>
                          </a:solidFill>
                          <a:latin typeface="Arial"/>
                          <a:cs typeface="Arial"/>
                        </a:rPr>
                        <a:t>ja</a:t>
                      </a:r>
                      <a:r>
                        <a:rPr sz="2500" spc="-20" dirty="0">
                          <a:solidFill>
                            <a:srgbClr val="231F20"/>
                          </a:solidFill>
                          <a:latin typeface="Arial"/>
                          <a:cs typeface="Arial"/>
                        </a:rPr>
                        <a:t> </a:t>
                      </a:r>
                      <a:r>
                        <a:rPr sz="2500" spc="-10" dirty="0">
                          <a:solidFill>
                            <a:srgbClr val="231F20"/>
                          </a:solidFill>
                          <a:latin typeface="Arial"/>
                          <a:cs typeface="Arial"/>
                        </a:rPr>
                        <a:t>kuhjava </a:t>
                      </a:r>
                      <a:r>
                        <a:rPr sz="2500" dirty="0">
                          <a:solidFill>
                            <a:srgbClr val="231F20"/>
                          </a:solidFill>
                          <a:latin typeface="Arial"/>
                          <a:cs typeface="Arial"/>
                        </a:rPr>
                        <a:t>tegevuse</a:t>
                      </a:r>
                      <a:r>
                        <a:rPr sz="2500" spc="-35" dirty="0">
                          <a:solidFill>
                            <a:srgbClr val="231F20"/>
                          </a:solidFill>
                          <a:latin typeface="Arial"/>
                          <a:cs typeface="Arial"/>
                        </a:rPr>
                        <a:t> </a:t>
                      </a:r>
                      <a:r>
                        <a:rPr sz="2500" spc="-10" dirty="0">
                          <a:solidFill>
                            <a:srgbClr val="231F20"/>
                          </a:solidFill>
                          <a:latin typeface="Arial"/>
                          <a:cs typeface="Arial"/>
                        </a:rPr>
                        <a:t>tulemusel.</a:t>
                      </a:r>
                      <a:endParaRPr sz="2500" dirty="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20000"/>
                        <a:lumOff val="80000"/>
                      </a:schemeClr>
                    </a:solidFill>
                  </a:tcPr>
                </a:tc>
                <a:tc>
                  <a:txBody>
                    <a:bodyPr/>
                    <a:lstStyle/>
                    <a:p>
                      <a:pPr marL="179705">
                        <a:lnSpc>
                          <a:spcPct val="100000"/>
                        </a:lnSpc>
                        <a:spcBef>
                          <a:spcPts val="735"/>
                        </a:spcBef>
                      </a:pPr>
                      <a:r>
                        <a:rPr sz="2500" b="1" spc="-10" dirty="0">
                          <a:solidFill>
                            <a:srgbClr val="231F20"/>
                          </a:solidFill>
                          <a:latin typeface="Arial"/>
                          <a:cs typeface="Arial"/>
                        </a:rPr>
                        <a:t>KOOSTIS:</a:t>
                      </a:r>
                      <a:endParaRPr sz="2500" dirty="0">
                        <a:latin typeface="Arial"/>
                        <a:cs typeface="Arial"/>
                      </a:endParaRPr>
                    </a:p>
                    <a:p>
                      <a:pPr marL="179705" marR="277495">
                        <a:lnSpc>
                          <a:spcPct val="100000"/>
                        </a:lnSpc>
                      </a:pPr>
                      <a:r>
                        <a:rPr sz="2500" dirty="0">
                          <a:solidFill>
                            <a:srgbClr val="231F20"/>
                          </a:solidFill>
                          <a:latin typeface="Arial"/>
                          <a:cs typeface="Arial"/>
                        </a:rPr>
                        <a:t>valdavalt</a:t>
                      </a:r>
                      <a:r>
                        <a:rPr sz="2500" spc="-15" dirty="0">
                          <a:solidFill>
                            <a:srgbClr val="231F20"/>
                          </a:solidFill>
                          <a:latin typeface="Arial"/>
                          <a:cs typeface="Arial"/>
                        </a:rPr>
                        <a:t> </a:t>
                      </a:r>
                      <a:r>
                        <a:rPr sz="2500" dirty="0">
                          <a:solidFill>
                            <a:srgbClr val="231F20"/>
                          </a:solidFill>
                          <a:latin typeface="Arial"/>
                          <a:cs typeface="Arial"/>
                        </a:rPr>
                        <a:t>moreen</a:t>
                      </a:r>
                      <a:r>
                        <a:rPr sz="2500" spc="-10" dirty="0">
                          <a:solidFill>
                            <a:srgbClr val="231F20"/>
                          </a:solidFill>
                          <a:latin typeface="Arial"/>
                          <a:cs typeface="Arial"/>
                        </a:rPr>
                        <a:t> </a:t>
                      </a:r>
                      <a:br>
                        <a:rPr lang="et-EE" sz="2500" spc="-10" dirty="0">
                          <a:solidFill>
                            <a:srgbClr val="231F20"/>
                          </a:solidFill>
                          <a:latin typeface="Arial"/>
                          <a:cs typeface="Arial"/>
                        </a:rPr>
                      </a:br>
                      <a:r>
                        <a:rPr sz="2500" spc="-10" dirty="0">
                          <a:solidFill>
                            <a:srgbClr val="231F20"/>
                          </a:solidFill>
                          <a:latin typeface="Arial"/>
                          <a:cs typeface="Arial"/>
                        </a:rPr>
                        <a:t>(savi, </a:t>
                      </a:r>
                      <a:r>
                        <a:rPr sz="2500" dirty="0">
                          <a:solidFill>
                            <a:srgbClr val="231F20"/>
                          </a:solidFill>
                          <a:latin typeface="Arial"/>
                          <a:cs typeface="Arial"/>
                        </a:rPr>
                        <a:t>kruus,</a:t>
                      </a:r>
                      <a:r>
                        <a:rPr sz="2500" spc="-25" dirty="0">
                          <a:solidFill>
                            <a:srgbClr val="231F20"/>
                          </a:solidFill>
                          <a:latin typeface="Arial"/>
                          <a:cs typeface="Arial"/>
                        </a:rPr>
                        <a:t> </a:t>
                      </a:r>
                      <a:r>
                        <a:rPr sz="2500" dirty="0">
                          <a:solidFill>
                            <a:srgbClr val="231F20"/>
                          </a:solidFill>
                          <a:latin typeface="Arial"/>
                          <a:cs typeface="Arial"/>
                        </a:rPr>
                        <a:t>kivid,</a:t>
                      </a:r>
                      <a:r>
                        <a:rPr sz="2500" spc="-25" dirty="0">
                          <a:solidFill>
                            <a:srgbClr val="231F20"/>
                          </a:solidFill>
                          <a:latin typeface="Arial"/>
                          <a:cs typeface="Arial"/>
                        </a:rPr>
                        <a:t> </a:t>
                      </a:r>
                      <a:r>
                        <a:rPr sz="2500" dirty="0">
                          <a:solidFill>
                            <a:srgbClr val="231F20"/>
                          </a:solidFill>
                          <a:latin typeface="Arial"/>
                          <a:cs typeface="Arial"/>
                        </a:rPr>
                        <a:t>liiv</a:t>
                      </a:r>
                      <a:r>
                        <a:rPr sz="2500" spc="-20" dirty="0">
                          <a:solidFill>
                            <a:srgbClr val="231F20"/>
                          </a:solidFill>
                          <a:latin typeface="Arial"/>
                          <a:cs typeface="Arial"/>
                        </a:rPr>
                        <a:t> </a:t>
                      </a:r>
                      <a:r>
                        <a:rPr sz="2500" spc="-10" dirty="0">
                          <a:solidFill>
                            <a:srgbClr val="231F20"/>
                          </a:solidFill>
                          <a:latin typeface="Arial"/>
                          <a:cs typeface="Arial"/>
                        </a:rPr>
                        <a:t>läbisegi).</a:t>
                      </a:r>
                      <a:endParaRPr sz="2500" dirty="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20000"/>
                        <a:lumOff val="80000"/>
                      </a:schemeClr>
                    </a:solidFill>
                  </a:tcPr>
                </a:tc>
                <a:extLst>
                  <a:ext uri="{0D108BD9-81ED-4DB2-BD59-A6C34878D82A}">
                    <a16:rowId xmlns:a16="http://schemas.microsoft.com/office/drawing/2014/main" val="3158443938"/>
                  </a:ext>
                </a:extLst>
              </a:tr>
              <a:tr h="2114550">
                <a:tc>
                  <a:txBody>
                    <a:bodyPr/>
                    <a:lstStyle/>
                    <a:p>
                      <a:pPr marL="179705">
                        <a:lnSpc>
                          <a:spcPct val="100000"/>
                        </a:lnSpc>
                        <a:spcBef>
                          <a:spcPts val="735"/>
                        </a:spcBef>
                      </a:pPr>
                      <a:r>
                        <a:rPr sz="2500" b="1" spc="-10" dirty="0">
                          <a:solidFill>
                            <a:srgbClr val="231F20"/>
                          </a:solidFill>
                          <a:latin typeface="Arial"/>
                          <a:cs typeface="Arial"/>
                        </a:rPr>
                        <a:t>KUJU:</a:t>
                      </a:r>
                      <a:endParaRPr sz="2500" dirty="0">
                        <a:latin typeface="Arial"/>
                        <a:cs typeface="Arial"/>
                      </a:endParaRPr>
                    </a:p>
                    <a:p>
                      <a:pPr marL="179705" marR="682625">
                        <a:lnSpc>
                          <a:spcPct val="100000"/>
                        </a:lnSpc>
                      </a:pPr>
                      <a:r>
                        <a:rPr sz="2500" dirty="0">
                          <a:solidFill>
                            <a:srgbClr val="231F20"/>
                          </a:solidFill>
                          <a:latin typeface="Arial"/>
                          <a:cs typeface="Arial"/>
                        </a:rPr>
                        <a:t>piklik, loogjalt </a:t>
                      </a:r>
                      <a:r>
                        <a:rPr sz="2500" spc="-10" dirty="0">
                          <a:solidFill>
                            <a:srgbClr val="231F20"/>
                          </a:solidFill>
                          <a:latin typeface="Arial"/>
                          <a:cs typeface="Arial"/>
                        </a:rPr>
                        <a:t>laugjate </a:t>
                      </a:r>
                      <a:r>
                        <a:rPr sz="2500" dirty="0">
                          <a:solidFill>
                            <a:srgbClr val="231F20"/>
                          </a:solidFill>
                          <a:latin typeface="Arial"/>
                          <a:cs typeface="Arial"/>
                        </a:rPr>
                        <a:t>nõlvadega</a:t>
                      </a:r>
                      <a:r>
                        <a:rPr sz="2500" spc="-40" dirty="0">
                          <a:solidFill>
                            <a:srgbClr val="231F20"/>
                          </a:solidFill>
                          <a:latin typeface="Arial"/>
                          <a:cs typeface="Arial"/>
                        </a:rPr>
                        <a:t> </a:t>
                      </a:r>
                      <a:r>
                        <a:rPr sz="2500" spc="-10" dirty="0">
                          <a:solidFill>
                            <a:srgbClr val="231F20"/>
                          </a:solidFill>
                          <a:latin typeface="Arial"/>
                          <a:cs typeface="Arial"/>
                        </a:rPr>
                        <a:t>küngas, </a:t>
                      </a:r>
                      <a:r>
                        <a:rPr sz="2500" dirty="0">
                          <a:solidFill>
                            <a:srgbClr val="231F20"/>
                          </a:solidFill>
                          <a:latin typeface="Arial"/>
                          <a:cs typeface="Arial"/>
                        </a:rPr>
                        <a:t>mille</a:t>
                      </a:r>
                      <a:r>
                        <a:rPr sz="2500" spc="-10" dirty="0">
                          <a:solidFill>
                            <a:srgbClr val="231F20"/>
                          </a:solidFill>
                          <a:latin typeface="Arial"/>
                          <a:cs typeface="Arial"/>
                        </a:rPr>
                        <a:t> </a:t>
                      </a:r>
                      <a:r>
                        <a:rPr sz="2500" dirty="0">
                          <a:solidFill>
                            <a:srgbClr val="231F20"/>
                          </a:solidFill>
                          <a:latin typeface="Arial"/>
                          <a:cs typeface="Arial"/>
                        </a:rPr>
                        <a:t>pikiteljeks</a:t>
                      </a:r>
                      <a:r>
                        <a:rPr sz="2500" spc="-10" dirty="0">
                          <a:solidFill>
                            <a:srgbClr val="231F20"/>
                          </a:solidFill>
                          <a:latin typeface="Arial"/>
                          <a:cs typeface="Arial"/>
                        </a:rPr>
                        <a:t> </a:t>
                      </a:r>
                      <a:r>
                        <a:rPr sz="2500" dirty="0">
                          <a:solidFill>
                            <a:srgbClr val="231F20"/>
                          </a:solidFill>
                          <a:latin typeface="Arial"/>
                          <a:cs typeface="Arial"/>
                        </a:rPr>
                        <a:t>on</a:t>
                      </a:r>
                      <a:r>
                        <a:rPr sz="2500" spc="-5" dirty="0">
                          <a:solidFill>
                            <a:srgbClr val="231F20"/>
                          </a:solidFill>
                          <a:latin typeface="Arial"/>
                          <a:cs typeface="Arial"/>
                        </a:rPr>
                        <a:t> </a:t>
                      </a:r>
                      <a:r>
                        <a:rPr sz="2500" spc="-25" dirty="0">
                          <a:solidFill>
                            <a:srgbClr val="231F20"/>
                          </a:solidFill>
                          <a:latin typeface="Arial"/>
                          <a:cs typeface="Arial"/>
                        </a:rPr>
                        <a:t>jää </a:t>
                      </a:r>
                      <a:r>
                        <a:rPr sz="2500" spc="-10" dirty="0">
                          <a:solidFill>
                            <a:srgbClr val="231F20"/>
                          </a:solidFill>
                          <a:latin typeface="Arial"/>
                          <a:cs typeface="Arial"/>
                        </a:rPr>
                        <a:t>liikumissuund.</a:t>
                      </a:r>
                      <a:endParaRPr sz="2500" dirty="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20000"/>
                        <a:lumOff val="80000"/>
                      </a:schemeClr>
                    </a:solidFill>
                  </a:tcPr>
                </a:tc>
                <a:tc>
                  <a:txBody>
                    <a:bodyPr/>
                    <a:lstStyle/>
                    <a:p>
                      <a:pPr marL="179705">
                        <a:lnSpc>
                          <a:spcPct val="100000"/>
                        </a:lnSpc>
                        <a:spcBef>
                          <a:spcPts val="735"/>
                        </a:spcBef>
                      </a:pPr>
                      <a:r>
                        <a:rPr sz="2500" b="1" spc="-10" dirty="0">
                          <a:solidFill>
                            <a:srgbClr val="231F20"/>
                          </a:solidFill>
                          <a:latin typeface="Arial"/>
                          <a:cs typeface="Arial"/>
                        </a:rPr>
                        <a:t>ASUKOHT:</a:t>
                      </a:r>
                      <a:endParaRPr sz="2500" dirty="0">
                        <a:latin typeface="Arial"/>
                        <a:cs typeface="Arial"/>
                      </a:endParaRPr>
                    </a:p>
                    <a:p>
                      <a:pPr marL="179705" marR="276860">
                        <a:lnSpc>
                          <a:spcPct val="100000"/>
                        </a:lnSpc>
                      </a:pPr>
                      <a:r>
                        <a:rPr sz="2500" dirty="0">
                          <a:solidFill>
                            <a:srgbClr val="231F20"/>
                          </a:solidFill>
                          <a:latin typeface="Arial"/>
                          <a:cs typeface="Arial"/>
                        </a:rPr>
                        <a:t>eriti</a:t>
                      </a:r>
                      <a:r>
                        <a:rPr sz="2500" spc="-25" dirty="0">
                          <a:solidFill>
                            <a:srgbClr val="231F20"/>
                          </a:solidFill>
                          <a:latin typeface="Arial"/>
                          <a:cs typeface="Arial"/>
                        </a:rPr>
                        <a:t> </a:t>
                      </a:r>
                      <a:r>
                        <a:rPr sz="2500" dirty="0">
                          <a:solidFill>
                            <a:srgbClr val="231F20"/>
                          </a:solidFill>
                          <a:latin typeface="Arial"/>
                          <a:cs typeface="Arial"/>
                        </a:rPr>
                        <a:t>tuntud</a:t>
                      </a:r>
                      <a:r>
                        <a:rPr sz="2500" spc="-20" dirty="0">
                          <a:solidFill>
                            <a:srgbClr val="231F20"/>
                          </a:solidFill>
                          <a:latin typeface="Arial"/>
                          <a:cs typeface="Arial"/>
                        </a:rPr>
                        <a:t> </a:t>
                      </a:r>
                      <a:r>
                        <a:rPr sz="2500" spc="-10" dirty="0">
                          <a:solidFill>
                            <a:srgbClr val="231F20"/>
                          </a:solidFill>
                          <a:latin typeface="Arial"/>
                          <a:cs typeface="Arial"/>
                        </a:rPr>
                        <a:t>Vooremaal </a:t>
                      </a:r>
                      <a:r>
                        <a:rPr sz="2500" dirty="0">
                          <a:solidFill>
                            <a:srgbClr val="231F20"/>
                          </a:solidFill>
                          <a:latin typeface="Arial"/>
                          <a:cs typeface="Arial"/>
                        </a:rPr>
                        <a:t>(nt</a:t>
                      </a:r>
                      <a:r>
                        <a:rPr sz="2500" spc="-15" dirty="0">
                          <a:solidFill>
                            <a:srgbClr val="231F20"/>
                          </a:solidFill>
                          <a:latin typeface="Arial"/>
                          <a:cs typeface="Arial"/>
                        </a:rPr>
                        <a:t> </a:t>
                      </a:r>
                      <a:r>
                        <a:rPr sz="2500" dirty="0">
                          <a:solidFill>
                            <a:srgbClr val="231F20"/>
                          </a:solidFill>
                          <a:latin typeface="Arial"/>
                          <a:cs typeface="Arial"/>
                        </a:rPr>
                        <a:t>Palamuse,</a:t>
                      </a:r>
                      <a:r>
                        <a:rPr sz="2500" spc="-15" dirty="0">
                          <a:solidFill>
                            <a:srgbClr val="231F20"/>
                          </a:solidFill>
                          <a:latin typeface="Arial"/>
                          <a:cs typeface="Arial"/>
                        </a:rPr>
                        <a:t> </a:t>
                      </a:r>
                      <a:r>
                        <a:rPr sz="2500" spc="-10" dirty="0">
                          <a:solidFill>
                            <a:srgbClr val="231F20"/>
                          </a:solidFill>
                          <a:latin typeface="Arial"/>
                          <a:cs typeface="Arial"/>
                        </a:rPr>
                        <a:t>Saadjärv).</a:t>
                      </a:r>
                      <a:endParaRPr sz="2500" dirty="0">
                        <a:latin typeface="Arial"/>
                        <a:cs typeface="Arial"/>
                      </a:endParaRPr>
                    </a:p>
                  </a:txBody>
                  <a:tcPr marL="0" marR="0" marT="933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20000"/>
                        <a:lumOff val="80000"/>
                      </a:schemeClr>
                    </a:solidFill>
                  </a:tcPr>
                </a:tc>
                <a:extLst>
                  <a:ext uri="{0D108BD9-81ED-4DB2-BD59-A6C34878D82A}">
                    <a16:rowId xmlns:a16="http://schemas.microsoft.com/office/drawing/2014/main" val="715350654"/>
                  </a:ext>
                </a:extLst>
              </a:tr>
            </a:tbl>
          </a:graphicData>
        </a:graphic>
      </p:graphicFrame>
      <p:sp>
        <p:nvSpPr>
          <p:cNvPr id="12" name="object 8">
            <a:extLst>
              <a:ext uri="{FF2B5EF4-FFF2-40B4-BE49-F238E27FC236}">
                <a16:creationId xmlns:a16="http://schemas.microsoft.com/office/drawing/2014/main" id="{DACA2BFF-556B-C1BF-7646-EA1AE2B89F36}"/>
              </a:ext>
            </a:extLst>
          </p:cNvPr>
          <p:cNvSpPr/>
          <p:nvPr/>
        </p:nvSpPr>
        <p:spPr>
          <a:xfrm>
            <a:off x="688207" y="5989542"/>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rgbClr val="6AA475"/>
          </a:solidFill>
          <a:ln w="25400">
            <a:solidFill>
              <a:srgbClr val="6AA475"/>
            </a:solidFill>
          </a:ln>
        </p:spPr>
        <p:txBody>
          <a:bodyPr wrap="square" lIns="0" tIns="0" rIns="0" bIns="0" rtlCol="0"/>
          <a:lstStyle/>
          <a:p>
            <a:endParaRPr/>
          </a:p>
        </p:txBody>
      </p:sp>
      <p:sp>
        <p:nvSpPr>
          <p:cNvPr id="15" name="Rectangle 14">
            <a:extLst>
              <a:ext uri="{FF2B5EF4-FFF2-40B4-BE49-F238E27FC236}">
                <a16:creationId xmlns:a16="http://schemas.microsoft.com/office/drawing/2014/main" id="{80537A99-3B26-1D52-6C3A-A422835E1003}"/>
              </a:ext>
            </a:extLst>
          </p:cNvPr>
          <p:cNvSpPr/>
          <p:nvPr/>
        </p:nvSpPr>
        <p:spPr>
          <a:xfrm>
            <a:off x="0" y="136"/>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Google Shape;254;p19">
            <a:extLst>
              <a:ext uri="{FF2B5EF4-FFF2-40B4-BE49-F238E27FC236}">
                <a16:creationId xmlns:a16="http://schemas.microsoft.com/office/drawing/2014/main" id="{B46118D6-4A24-F45D-2F54-F8A7463F0984}"/>
              </a:ext>
            </a:extLst>
          </p:cNvPr>
          <p:cNvSpPr txBox="1">
            <a:spLocks noGrp="1"/>
          </p:cNvSpPr>
          <p:nvPr>
            <p:ph type="title"/>
          </p:nvPr>
        </p:nvSpPr>
        <p:spPr>
          <a:xfrm>
            <a:off x="457200" y="0"/>
            <a:ext cx="8686800" cy="1417637"/>
          </a:xfrm>
          <a:prstGeom prst="rect">
            <a:avLst/>
          </a:prstGeom>
          <a:noFill/>
          <a:ln>
            <a:noFill/>
          </a:ln>
        </p:spPr>
        <p:txBody>
          <a:bodyPr spcFirstLastPara="1" wrap="square" lIns="91425" tIns="45700" rIns="91425" bIns="45700" anchor="ctr" anchorCtr="0">
            <a:normAutofit/>
          </a:bodyPr>
          <a:lstStyle/>
          <a:p>
            <a:pPr algn="l">
              <a:buSzPct val="100000"/>
            </a:pPr>
            <a:r>
              <a:rPr lang="fi-FI" sz="4000" b="1" dirty="0" err="1">
                <a:solidFill>
                  <a:schemeClr val="bg1"/>
                </a:solidFill>
                <a:latin typeface="+mj-lt"/>
              </a:rPr>
              <a:t>Valik</a:t>
            </a:r>
            <a:r>
              <a:rPr lang="fi-FI" sz="4000" b="1" dirty="0">
                <a:solidFill>
                  <a:schemeClr val="bg1"/>
                </a:solidFill>
                <a:latin typeface="+mj-lt"/>
              </a:rPr>
              <a:t> </a:t>
            </a:r>
            <a:r>
              <a:rPr lang="fi-FI" sz="4000" b="1" dirty="0" err="1">
                <a:solidFill>
                  <a:schemeClr val="bg1"/>
                </a:solidFill>
                <a:latin typeface="+mj-lt"/>
              </a:rPr>
              <a:t>põhilisi</a:t>
            </a:r>
            <a:r>
              <a:rPr lang="fi-FI" sz="4000" b="1" dirty="0">
                <a:solidFill>
                  <a:schemeClr val="bg1"/>
                </a:solidFill>
                <a:latin typeface="+mj-lt"/>
              </a:rPr>
              <a:t> </a:t>
            </a:r>
            <a:r>
              <a:rPr lang="fi-FI" sz="4000" b="1" dirty="0" err="1">
                <a:solidFill>
                  <a:schemeClr val="bg1"/>
                </a:solidFill>
                <a:latin typeface="+mj-lt"/>
              </a:rPr>
              <a:t>pinnavorme</a:t>
            </a:r>
            <a:r>
              <a:rPr lang="fi-FI" sz="4000" b="1" dirty="0">
                <a:solidFill>
                  <a:schemeClr val="bg1"/>
                </a:solidFill>
                <a:latin typeface="+mj-lt"/>
              </a:rPr>
              <a:t>:</a:t>
            </a:r>
            <a:endParaRPr sz="4000" b="1" dirty="0">
              <a:solidFill>
                <a:schemeClr val="bg1"/>
              </a:solidFill>
              <a:latin typeface="+mj-lt"/>
            </a:endParaRPr>
          </a:p>
        </p:txBody>
      </p:sp>
      <p:grpSp>
        <p:nvGrpSpPr>
          <p:cNvPr id="21" name="Group 20">
            <a:extLst>
              <a:ext uri="{FF2B5EF4-FFF2-40B4-BE49-F238E27FC236}">
                <a16:creationId xmlns:a16="http://schemas.microsoft.com/office/drawing/2014/main" id="{627D28D6-B02C-071B-FBBB-412548472F93}"/>
              </a:ext>
            </a:extLst>
          </p:cNvPr>
          <p:cNvGrpSpPr/>
          <p:nvPr/>
        </p:nvGrpSpPr>
        <p:grpSpPr>
          <a:xfrm>
            <a:off x="6883283" y="67147"/>
            <a:ext cx="1724644" cy="1552640"/>
            <a:chOff x="6980427" y="-14383"/>
            <a:chExt cx="1894065" cy="1705164"/>
          </a:xfrm>
        </p:grpSpPr>
        <p:sp>
          <p:nvSpPr>
            <p:cNvPr id="22" name="Oval 21">
              <a:extLst>
                <a:ext uri="{FF2B5EF4-FFF2-40B4-BE49-F238E27FC236}">
                  <a16:creationId xmlns:a16="http://schemas.microsoft.com/office/drawing/2014/main" id="{E8ECA1C6-66B0-344E-ED38-B11E08D82933}"/>
                </a:ext>
              </a:extLst>
            </p:cNvPr>
            <p:cNvSpPr/>
            <p:nvPr/>
          </p:nvSpPr>
          <p:spPr>
            <a:xfrm>
              <a:off x="7070606" y="-14383"/>
              <a:ext cx="1705164" cy="1705164"/>
            </a:xfrm>
            <a:prstGeom prst="ellipse">
              <a:avLst/>
            </a:prstGeom>
            <a:solidFill>
              <a:srgbClr val="6AA4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1446320B-C164-2955-7997-E2918D6C28E3}"/>
                </a:ext>
              </a:extLst>
            </p:cNvPr>
            <p:cNvSpPr txBox="1"/>
            <p:nvPr/>
          </p:nvSpPr>
          <p:spPr>
            <a:xfrm>
              <a:off x="6980427" y="492050"/>
              <a:ext cx="1894065" cy="538609"/>
            </a:xfrm>
            <a:prstGeom prst="rect">
              <a:avLst/>
            </a:prstGeom>
            <a:noFill/>
          </p:spPr>
          <p:txBody>
            <a:bodyPr wrap="square" rtlCol="0" anchor="ctr">
              <a:spAutoFit/>
            </a:bodyPr>
            <a:lstStyle/>
            <a:p>
              <a:pPr algn="ctr"/>
              <a:r>
                <a:rPr lang="fi-FI" sz="2500" b="1" dirty="0">
                  <a:solidFill>
                    <a:schemeClr val="bg1"/>
                  </a:solidFill>
                </a:rPr>
                <a:t>VOORED</a:t>
              </a:r>
              <a:endParaRPr lang="en-US" sz="2500" dirty="0">
                <a:solidFill>
                  <a:schemeClr val="bg1"/>
                </a:solidFil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60"/>
        <p:cNvGrpSpPr/>
        <p:nvPr/>
      </p:nvGrpSpPr>
      <p:grpSpPr>
        <a:xfrm>
          <a:off x="0" y="0"/>
          <a:ext cx="0" cy="0"/>
          <a:chOff x="0" y="0"/>
          <a:chExt cx="0" cy="0"/>
        </a:xfrm>
      </p:grpSpPr>
      <p:sp>
        <p:nvSpPr>
          <p:cNvPr id="19" name="Rectangle 18">
            <a:extLst>
              <a:ext uri="{FF2B5EF4-FFF2-40B4-BE49-F238E27FC236}">
                <a16:creationId xmlns:a16="http://schemas.microsoft.com/office/drawing/2014/main" id="{A7E5433A-B8C0-821A-A26A-39BA425E64FA}"/>
              </a:ext>
            </a:extLst>
          </p:cNvPr>
          <p:cNvSpPr/>
          <p:nvPr/>
        </p:nvSpPr>
        <p:spPr>
          <a:xfrm>
            <a:off x="5101389" y="1417637"/>
            <a:ext cx="4042611" cy="5440363"/>
          </a:xfrm>
          <a:prstGeom prst="rect">
            <a:avLst/>
          </a:prstGeom>
          <a:solidFill>
            <a:srgbClr val="F2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grassy hill with trees in the background&#10;&#10;AI-generated content may be incorrect.">
            <a:extLst>
              <a:ext uri="{FF2B5EF4-FFF2-40B4-BE49-F238E27FC236}">
                <a16:creationId xmlns:a16="http://schemas.microsoft.com/office/drawing/2014/main" id="{CCE1B527-8B6D-6C70-F43A-2F56B147F4FF}"/>
              </a:ext>
            </a:extLst>
          </p:cNvPr>
          <p:cNvPicPr>
            <a:picLocks noChangeAspect="1"/>
          </p:cNvPicPr>
          <p:nvPr/>
        </p:nvPicPr>
        <p:blipFill>
          <a:blip r:embed="rId3"/>
          <a:stretch>
            <a:fillRect/>
          </a:stretch>
        </p:blipFill>
        <p:spPr>
          <a:xfrm>
            <a:off x="0" y="870267"/>
            <a:ext cx="5101389" cy="5987598"/>
          </a:xfrm>
          <a:prstGeom prst="rect">
            <a:avLst/>
          </a:prstGeom>
        </p:spPr>
      </p:pic>
      <p:sp>
        <p:nvSpPr>
          <p:cNvPr id="6" name="Rectangle 5">
            <a:extLst>
              <a:ext uri="{FF2B5EF4-FFF2-40B4-BE49-F238E27FC236}">
                <a16:creationId xmlns:a16="http://schemas.microsoft.com/office/drawing/2014/main" id="{70C4424C-7742-8DD5-3AC7-6F0F2749CFE1}"/>
              </a:ext>
            </a:extLst>
          </p:cNvPr>
          <p:cNvSpPr/>
          <p:nvPr/>
        </p:nvSpPr>
        <p:spPr>
          <a:xfrm>
            <a:off x="0" y="136"/>
            <a:ext cx="9144000" cy="14175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54;p19">
            <a:extLst>
              <a:ext uri="{FF2B5EF4-FFF2-40B4-BE49-F238E27FC236}">
                <a16:creationId xmlns:a16="http://schemas.microsoft.com/office/drawing/2014/main" id="{646A04C7-77CE-94A0-12CA-01C3F844A51E}"/>
              </a:ext>
            </a:extLst>
          </p:cNvPr>
          <p:cNvSpPr txBox="1">
            <a:spLocks noGrp="1"/>
          </p:cNvSpPr>
          <p:nvPr>
            <p:ph type="title"/>
          </p:nvPr>
        </p:nvSpPr>
        <p:spPr>
          <a:xfrm>
            <a:off x="457200" y="0"/>
            <a:ext cx="8686800" cy="1417637"/>
          </a:xfrm>
          <a:prstGeom prst="rect">
            <a:avLst/>
          </a:prstGeom>
          <a:noFill/>
          <a:ln>
            <a:noFill/>
          </a:ln>
        </p:spPr>
        <p:txBody>
          <a:bodyPr spcFirstLastPara="1" wrap="square" lIns="91425" tIns="45700" rIns="91425" bIns="45700" anchor="ctr" anchorCtr="0">
            <a:normAutofit/>
          </a:bodyPr>
          <a:lstStyle/>
          <a:p>
            <a:pPr algn="l">
              <a:buSzPct val="100000"/>
            </a:pPr>
            <a:r>
              <a:rPr lang="fi-FI" sz="4000" b="1" dirty="0" err="1">
                <a:solidFill>
                  <a:schemeClr val="bg1"/>
                </a:solidFill>
                <a:latin typeface="+mj-lt"/>
              </a:rPr>
              <a:t>Valik</a:t>
            </a:r>
            <a:r>
              <a:rPr lang="fi-FI" sz="4000" b="1" dirty="0">
                <a:solidFill>
                  <a:schemeClr val="bg1"/>
                </a:solidFill>
                <a:latin typeface="+mj-lt"/>
              </a:rPr>
              <a:t> </a:t>
            </a:r>
            <a:r>
              <a:rPr lang="fi-FI" sz="4000" b="1" dirty="0" err="1">
                <a:solidFill>
                  <a:schemeClr val="bg1"/>
                </a:solidFill>
                <a:latin typeface="+mj-lt"/>
              </a:rPr>
              <a:t>põhilisi</a:t>
            </a:r>
            <a:r>
              <a:rPr lang="fi-FI" sz="4000" b="1" dirty="0">
                <a:solidFill>
                  <a:schemeClr val="bg1"/>
                </a:solidFill>
                <a:latin typeface="+mj-lt"/>
              </a:rPr>
              <a:t> </a:t>
            </a:r>
            <a:r>
              <a:rPr lang="fi-FI" sz="4000" b="1" dirty="0" err="1">
                <a:solidFill>
                  <a:schemeClr val="bg1"/>
                </a:solidFill>
                <a:latin typeface="+mj-lt"/>
              </a:rPr>
              <a:t>pinnavorme</a:t>
            </a:r>
            <a:r>
              <a:rPr lang="fi-FI" sz="4000" b="1" dirty="0">
                <a:solidFill>
                  <a:schemeClr val="bg1"/>
                </a:solidFill>
                <a:latin typeface="+mj-lt"/>
              </a:rPr>
              <a:t>:</a:t>
            </a:r>
            <a:endParaRPr sz="4000" b="1" dirty="0">
              <a:solidFill>
                <a:schemeClr val="bg1"/>
              </a:solidFill>
              <a:latin typeface="+mj-lt"/>
            </a:endParaRPr>
          </a:p>
        </p:txBody>
      </p:sp>
      <p:pic>
        <p:nvPicPr>
          <p:cNvPr id="18" name="Picture 17">
            <a:extLst>
              <a:ext uri="{FF2B5EF4-FFF2-40B4-BE49-F238E27FC236}">
                <a16:creationId xmlns:a16="http://schemas.microsoft.com/office/drawing/2014/main" id="{D8DC8ED3-D51A-5A76-28FF-124283AEA788}"/>
              </a:ext>
            </a:extLst>
          </p:cNvPr>
          <p:cNvPicPr>
            <a:picLocks noChangeAspect="1"/>
          </p:cNvPicPr>
          <p:nvPr/>
        </p:nvPicPr>
        <p:blipFill>
          <a:blip r:embed="rId4"/>
          <a:srcRect/>
          <a:stretch/>
        </p:blipFill>
        <p:spPr>
          <a:xfrm>
            <a:off x="5426901" y="2341150"/>
            <a:ext cx="3492366" cy="3798526"/>
          </a:xfrm>
          <a:prstGeom prst="rect">
            <a:avLst/>
          </a:prstGeom>
        </p:spPr>
      </p:pic>
      <p:grpSp>
        <p:nvGrpSpPr>
          <p:cNvPr id="4" name="Group 3">
            <a:extLst>
              <a:ext uri="{FF2B5EF4-FFF2-40B4-BE49-F238E27FC236}">
                <a16:creationId xmlns:a16="http://schemas.microsoft.com/office/drawing/2014/main" id="{6E22C30E-0F9D-917B-BD15-02329812C4CF}"/>
              </a:ext>
            </a:extLst>
          </p:cNvPr>
          <p:cNvGrpSpPr/>
          <p:nvPr/>
        </p:nvGrpSpPr>
        <p:grpSpPr>
          <a:xfrm>
            <a:off x="6883283" y="67147"/>
            <a:ext cx="1724644" cy="1552640"/>
            <a:chOff x="6980427" y="-14383"/>
            <a:chExt cx="1894065" cy="1705164"/>
          </a:xfrm>
        </p:grpSpPr>
        <p:sp>
          <p:nvSpPr>
            <p:cNvPr id="5" name="Oval 4">
              <a:extLst>
                <a:ext uri="{FF2B5EF4-FFF2-40B4-BE49-F238E27FC236}">
                  <a16:creationId xmlns:a16="http://schemas.microsoft.com/office/drawing/2014/main" id="{4A659024-C719-3F03-E7DF-1BB4DEBE35A6}"/>
                </a:ext>
              </a:extLst>
            </p:cNvPr>
            <p:cNvSpPr/>
            <p:nvPr/>
          </p:nvSpPr>
          <p:spPr>
            <a:xfrm>
              <a:off x="7070606" y="-14383"/>
              <a:ext cx="1705164" cy="1705164"/>
            </a:xfrm>
            <a:prstGeom prst="ellipse">
              <a:avLst/>
            </a:prstGeom>
            <a:solidFill>
              <a:srgbClr val="6AA4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643A8D74-F7F7-A794-392A-6585B215D0B1}"/>
                </a:ext>
              </a:extLst>
            </p:cNvPr>
            <p:cNvSpPr txBox="1"/>
            <p:nvPr/>
          </p:nvSpPr>
          <p:spPr>
            <a:xfrm>
              <a:off x="6980427" y="492050"/>
              <a:ext cx="1894065" cy="538609"/>
            </a:xfrm>
            <a:prstGeom prst="rect">
              <a:avLst/>
            </a:prstGeom>
            <a:noFill/>
          </p:spPr>
          <p:txBody>
            <a:bodyPr wrap="square" rtlCol="0" anchor="ctr">
              <a:spAutoFit/>
            </a:bodyPr>
            <a:lstStyle/>
            <a:p>
              <a:pPr algn="ctr"/>
              <a:r>
                <a:rPr lang="fi-FI" sz="2500" b="1" dirty="0">
                  <a:solidFill>
                    <a:schemeClr val="bg1"/>
                  </a:solidFill>
                </a:rPr>
                <a:t>VOORED</a:t>
              </a:r>
              <a:endParaRPr lang="en-US" sz="2500" dirty="0">
                <a:solidFill>
                  <a:schemeClr val="bg1"/>
                </a:solidFil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2F2F1"/>
        </a:solidFill>
        <a:effectLst/>
      </p:bgPr>
    </p:bg>
    <p:spTree>
      <p:nvGrpSpPr>
        <p:cNvPr id="1" name="Shape 267">
          <a:extLst>
            <a:ext uri="{FF2B5EF4-FFF2-40B4-BE49-F238E27FC236}">
              <a16:creationId xmlns:a16="http://schemas.microsoft.com/office/drawing/2014/main" id="{AE9A83A4-A327-4978-9595-E2F2BFD7F584}"/>
            </a:ext>
          </a:extLst>
        </p:cNvPr>
        <p:cNvGrpSpPr/>
        <p:nvPr/>
      </p:nvGrpSpPr>
      <p:grpSpPr>
        <a:xfrm>
          <a:off x="0" y="0"/>
          <a:ext cx="0" cy="0"/>
          <a:chOff x="0" y="0"/>
          <a:chExt cx="0" cy="0"/>
        </a:xfrm>
      </p:grpSpPr>
      <p:sp>
        <p:nvSpPr>
          <p:cNvPr id="270" name="Google Shape;270;g3a018986ffc_1_119">
            <a:extLst>
              <a:ext uri="{FF2B5EF4-FFF2-40B4-BE49-F238E27FC236}">
                <a16:creationId xmlns:a16="http://schemas.microsoft.com/office/drawing/2014/main" id="{C993CC98-C951-7141-3795-A41F7C58E30D}"/>
              </a:ext>
            </a:extLst>
          </p:cNvPr>
          <p:cNvSpPr/>
          <p:nvPr/>
        </p:nvSpPr>
        <p:spPr>
          <a:xfrm>
            <a:off x="0" y="-184666"/>
            <a:ext cx="264900" cy="369300"/>
          </a:xfrm>
          <a:prstGeom prst="rect">
            <a:avLst/>
          </a:prstGeom>
          <a:noFill/>
          <a:ln>
            <a:noFill/>
          </a:ln>
        </p:spPr>
        <p:txBody>
          <a:bodyPr spcFirstLastPara="1" wrap="square" lIns="91425" tIns="45700" rIns="91425" bIns="45700" anchor="ctr" anchorCtr="0">
            <a:noAutofit/>
          </a:bodyPr>
          <a:lstStyle/>
          <a:p>
            <a:pPr>
              <a:buClr>
                <a:schemeClr val="dk1"/>
              </a:buClr>
              <a:buSzPts val="1800"/>
            </a:pPr>
            <a:endParaRPr sz="1800">
              <a:solidFill>
                <a:schemeClr val="dk1"/>
              </a:solidFill>
            </a:endParaRPr>
          </a:p>
        </p:txBody>
      </p:sp>
      <p:sp>
        <p:nvSpPr>
          <p:cNvPr id="6" name="Google Shape;255;p19">
            <a:extLst>
              <a:ext uri="{FF2B5EF4-FFF2-40B4-BE49-F238E27FC236}">
                <a16:creationId xmlns:a16="http://schemas.microsoft.com/office/drawing/2014/main" id="{1B8A926F-9DF7-24AF-040E-D6F066F41659}"/>
              </a:ext>
            </a:extLst>
          </p:cNvPr>
          <p:cNvSpPr txBox="1">
            <a:spLocks noGrp="1"/>
          </p:cNvSpPr>
          <p:nvPr>
            <p:ph type="body" idx="1"/>
          </p:nvPr>
        </p:nvSpPr>
        <p:spPr>
          <a:xfrm>
            <a:off x="1197274" y="6109084"/>
            <a:ext cx="7438927" cy="625287"/>
          </a:xfrm>
          <a:prstGeom prst="rect">
            <a:avLst/>
          </a:prstGeom>
          <a:noFill/>
          <a:ln>
            <a:noFill/>
          </a:ln>
        </p:spPr>
        <p:txBody>
          <a:bodyPr spcFirstLastPara="1" wrap="square" lIns="91425" tIns="45700" rIns="91425" bIns="45700" anchor="t" anchorCtr="0">
            <a:normAutofit/>
          </a:bodyPr>
          <a:lstStyle/>
          <a:p>
            <a:pPr marL="0" indent="0">
              <a:spcBef>
                <a:spcPts val="0"/>
              </a:spcBef>
              <a:buClr>
                <a:srgbClr val="000000"/>
              </a:buClr>
              <a:buSzPts val="3200"/>
              <a:buNone/>
            </a:pPr>
            <a:r>
              <a:rPr lang="fi-FI" sz="2500" b="1" dirty="0">
                <a:solidFill>
                  <a:srgbClr val="000000"/>
                </a:solidFill>
                <a:latin typeface="Arial"/>
                <a:ea typeface="Arial"/>
                <a:cs typeface="Arial"/>
                <a:sym typeface="Arial"/>
              </a:rPr>
              <a:t>NÄIDE: </a:t>
            </a:r>
            <a:r>
              <a:rPr lang="fi-FI" sz="2800" dirty="0"/>
              <a:t> </a:t>
            </a:r>
            <a:r>
              <a:rPr lang="fi-FI" sz="2800" dirty="0" err="1"/>
              <a:t>Kehra</a:t>
            </a:r>
            <a:r>
              <a:rPr lang="fi-FI" sz="2800" dirty="0"/>
              <a:t> </a:t>
            </a:r>
            <a:r>
              <a:rPr lang="fi-FI" sz="2800" dirty="0" err="1"/>
              <a:t>oos</a:t>
            </a:r>
            <a:r>
              <a:rPr lang="fi-FI" sz="2800" dirty="0"/>
              <a:t>, </a:t>
            </a:r>
            <a:r>
              <a:rPr lang="fi-FI" sz="2800" dirty="0" err="1"/>
              <a:t>Keava</a:t>
            </a:r>
            <a:r>
              <a:rPr lang="fi-FI" sz="2800" dirty="0"/>
              <a:t> </a:t>
            </a:r>
            <a:r>
              <a:rPr lang="fi-FI" sz="2800" dirty="0" err="1"/>
              <a:t>oosid</a:t>
            </a:r>
            <a:endParaRPr sz="2500" dirty="0"/>
          </a:p>
        </p:txBody>
      </p:sp>
      <p:graphicFrame>
        <p:nvGraphicFramePr>
          <p:cNvPr id="15" name="Table 14">
            <a:extLst>
              <a:ext uri="{FF2B5EF4-FFF2-40B4-BE49-F238E27FC236}">
                <a16:creationId xmlns:a16="http://schemas.microsoft.com/office/drawing/2014/main" id="{B4063457-2499-2099-0083-9A7E40A2C1FD}"/>
              </a:ext>
            </a:extLst>
          </p:cNvPr>
          <p:cNvGraphicFramePr>
            <a:graphicFrameLocks noGrp="1"/>
          </p:cNvGraphicFramePr>
          <p:nvPr>
            <p:extLst>
              <p:ext uri="{D42A27DB-BD31-4B8C-83A1-F6EECF244321}">
                <p14:modId xmlns:p14="http://schemas.microsoft.com/office/powerpoint/2010/main" val="507043284"/>
              </p:ext>
            </p:extLst>
          </p:nvPr>
        </p:nvGraphicFramePr>
        <p:xfrm>
          <a:off x="689610" y="1778763"/>
          <a:ext cx="7764780" cy="4271645"/>
        </p:xfrm>
        <a:graphic>
          <a:graphicData uri="http://schemas.openxmlformats.org/drawingml/2006/table">
            <a:tbl>
              <a:tblPr firstRow="1" bandRow="1">
                <a:tableStyleId>{2D5ABB26-0587-4C30-8999-92F81FD0307C}</a:tableStyleId>
              </a:tblPr>
              <a:tblGrid>
                <a:gridCol w="4748664">
                  <a:extLst>
                    <a:ext uri="{9D8B030D-6E8A-4147-A177-3AD203B41FA5}">
                      <a16:colId xmlns:a16="http://schemas.microsoft.com/office/drawing/2014/main" val="976523162"/>
                    </a:ext>
                  </a:extLst>
                </a:gridCol>
                <a:gridCol w="3016116">
                  <a:extLst>
                    <a:ext uri="{9D8B030D-6E8A-4147-A177-3AD203B41FA5}">
                      <a16:colId xmlns:a16="http://schemas.microsoft.com/office/drawing/2014/main" val="1745236004"/>
                    </a:ext>
                  </a:extLst>
                </a:gridCol>
              </a:tblGrid>
              <a:tr h="2056130">
                <a:tc>
                  <a:txBody>
                    <a:bodyPr/>
                    <a:lstStyle/>
                    <a:p>
                      <a:pPr marL="107950">
                        <a:lnSpc>
                          <a:spcPct val="100000"/>
                        </a:lnSpc>
                        <a:spcBef>
                          <a:spcPts val="170"/>
                        </a:spcBef>
                      </a:pPr>
                      <a:r>
                        <a:rPr sz="2500" b="1" spc="-10" dirty="0">
                          <a:latin typeface="Arial"/>
                          <a:cs typeface="Arial"/>
                        </a:rPr>
                        <a:t>PÄRITOLU:</a:t>
                      </a:r>
                      <a:endParaRPr sz="2500" dirty="0">
                        <a:latin typeface="Arial"/>
                        <a:cs typeface="Arial"/>
                      </a:endParaRPr>
                    </a:p>
                    <a:p>
                      <a:pPr marL="107950" marR="378460">
                        <a:lnSpc>
                          <a:spcPct val="100000"/>
                        </a:lnSpc>
                      </a:pPr>
                      <a:r>
                        <a:rPr sz="2500" dirty="0">
                          <a:latin typeface="Arial"/>
                          <a:cs typeface="Arial"/>
                        </a:rPr>
                        <a:t>tekkinud</a:t>
                      </a:r>
                      <a:r>
                        <a:rPr sz="2500" spc="-45" dirty="0">
                          <a:latin typeface="Arial"/>
                          <a:cs typeface="Arial"/>
                        </a:rPr>
                        <a:t> </a:t>
                      </a:r>
                      <a:r>
                        <a:rPr sz="2500" dirty="0">
                          <a:latin typeface="Arial"/>
                          <a:cs typeface="Arial"/>
                        </a:rPr>
                        <a:t>jääaluse</a:t>
                      </a:r>
                      <a:r>
                        <a:rPr sz="2500" spc="-40" dirty="0">
                          <a:latin typeface="Arial"/>
                          <a:cs typeface="Arial"/>
                        </a:rPr>
                        <a:t> </a:t>
                      </a:r>
                      <a:r>
                        <a:rPr sz="2500" dirty="0">
                          <a:latin typeface="Arial"/>
                          <a:cs typeface="Arial"/>
                        </a:rPr>
                        <a:t>jõe</a:t>
                      </a:r>
                      <a:r>
                        <a:rPr sz="2500" spc="-45" dirty="0">
                          <a:latin typeface="Arial"/>
                          <a:cs typeface="Arial"/>
                        </a:rPr>
                        <a:t> </a:t>
                      </a:r>
                      <a:r>
                        <a:rPr sz="2500" dirty="0">
                          <a:latin typeface="Arial"/>
                          <a:cs typeface="Arial"/>
                        </a:rPr>
                        <a:t>setetest</a:t>
                      </a:r>
                      <a:r>
                        <a:rPr sz="2500" spc="-40" dirty="0">
                          <a:latin typeface="Arial"/>
                          <a:cs typeface="Arial"/>
                        </a:rPr>
                        <a:t> </a:t>
                      </a:r>
                      <a:r>
                        <a:rPr sz="2500" spc="-50" dirty="0">
                          <a:latin typeface="Arial"/>
                          <a:cs typeface="Arial"/>
                        </a:rPr>
                        <a:t>– </a:t>
                      </a:r>
                      <a:r>
                        <a:rPr sz="2500" dirty="0">
                          <a:latin typeface="Arial"/>
                          <a:cs typeface="Arial"/>
                        </a:rPr>
                        <a:t>mandrijää</a:t>
                      </a:r>
                      <a:r>
                        <a:rPr sz="2500" spc="-30" dirty="0">
                          <a:latin typeface="Arial"/>
                          <a:cs typeface="Arial"/>
                        </a:rPr>
                        <a:t> </a:t>
                      </a:r>
                      <a:r>
                        <a:rPr sz="2500" dirty="0">
                          <a:latin typeface="Arial"/>
                          <a:cs typeface="Arial"/>
                        </a:rPr>
                        <a:t>all</a:t>
                      </a:r>
                      <a:r>
                        <a:rPr sz="2500" spc="-30" dirty="0">
                          <a:latin typeface="Arial"/>
                          <a:cs typeface="Arial"/>
                        </a:rPr>
                        <a:t> </a:t>
                      </a:r>
                      <a:r>
                        <a:rPr sz="2500" dirty="0">
                          <a:latin typeface="Arial"/>
                          <a:cs typeface="Arial"/>
                        </a:rPr>
                        <a:t>voolanud</a:t>
                      </a:r>
                      <a:r>
                        <a:rPr sz="2500" spc="-25" dirty="0">
                          <a:latin typeface="Arial"/>
                          <a:cs typeface="Arial"/>
                        </a:rPr>
                        <a:t> </a:t>
                      </a:r>
                      <a:r>
                        <a:rPr sz="2500" spc="-10" dirty="0">
                          <a:latin typeface="Arial"/>
                          <a:cs typeface="Arial"/>
                        </a:rPr>
                        <a:t>sulavesi </a:t>
                      </a:r>
                      <a:r>
                        <a:rPr sz="2500" dirty="0">
                          <a:latin typeface="Arial"/>
                          <a:cs typeface="Arial"/>
                        </a:rPr>
                        <a:t>ladestas</a:t>
                      </a:r>
                      <a:r>
                        <a:rPr sz="2500" spc="-15" dirty="0">
                          <a:latin typeface="Arial"/>
                          <a:cs typeface="Arial"/>
                        </a:rPr>
                        <a:t> </a:t>
                      </a:r>
                      <a:r>
                        <a:rPr sz="2500" dirty="0">
                          <a:latin typeface="Arial"/>
                          <a:cs typeface="Arial"/>
                        </a:rPr>
                        <a:t>liiva</a:t>
                      </a:r>
                      <a:r>
                        <a:rPr sz="2500" spc="-10" dirty="0">
                          <a:latin typeface="Arial"/>
                          <a:cs typeface="Arial"/>
                        </a:rPr>
                        <a:t> </a:t>
                      </a:r>
                      <a:r>
                        <a:rPr sz="2500" dirty="0">
                          <a:latin typeface="Arial"/>
                          <a:cs typeface="Arial"/>
                        </a:rPr>
                        <a:t>ja</a:t>
                      </a:r>
                      <a:r>
                        <a:rPr sz="2500" spc="-15" dirty="0">
                          <a:latin typeface="Arial"/>
                          <a:cs typeface="Arial"/>
                        </a:rPr>
                        <a:t> </a:t>
                      </a:r>
                      <a:r>
                        <a:rPr sz="2500" dirty="0">
                          <a:latin typeface="Arial"/>
                          <a:cs typeface="Arial"/>
                        </a:rPr>
                        <a:t>kruusa</a:t>
                      </a:r>
                      <a:r>
                        <a:rPr sz="2500" spc="-10" dirty="0">
                          <a:latin typeface="Arial"/>
                          <a:cs typeface="Arial"/>
                        </a:rPr>
                        <a:t> piklikesse vallidesse.</a:t>
                      </a:r>
                      <a:endParaRPr sz="2500" dirty="0">
                        <a:latin typeface="Arial"/>
                        <a:cs typeface="Arial"/>
                      </a:endParaRPr>
                    </a:p>
                  </a:txBody>
                  <a:tcPr marL="0" marR="0" marT="215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20000"/>
                        <a:lumOff val="80000"/>
                      </a:schemeClr>
                    </a:solidFill>
                  </a:tcPr>
                </a:tc>
                <a:tc>
                  <a:txBody>
                    <a:bodyPr/>
                    <a:lstStyle/>
                    <a:p>
                      <a:pPr marL="107314">
                        <a:lnSpc>
                          <a:spcPct val="100000"/>
                        </a:lnSpc>
                        <a:spcBef>
                          <a:spcPts val="170"/>
                        </a:spcBef>
                      </a:pPr>
                      <a:r>
                        <a:rPr sz="2500" b="1" spc="-10" dirty="0">
                          <a:latin typeface="Arial"/>
                          <a:cs typeface="Arial"/>
                        </a:rPr>
                        <a:t>KOOSTIS:</a:t>
                      </a:r>
                      <a:endParaRPr sz="2500" dirty="0">
                        <a:latin typeface="Arial"/>
                        <a:cs typeface="Arial"/>
                      </a:endParaRPr>
                    </a:p>
                    <a:p>
                      <a:pPr marL="107314" marR="131445">
                        <a:lnSpc>
                          <a:spcPct val="100000"/>
                        </a:lnSpc>
                      </a:pPr>
                      <a:r>
                        <a:rPr sz="2500" dirty="0">
                          <a:latin typeface="Arial"/>
                          <a:cs typeface="Arial"/>
                        </a:rPr>
                        <a:t>liiv</a:t>
                      </a:r>
                      <a:r>
                        <a:rPr sz="2500" spc="-5" dirty="0">
                          <a:latin typeface="Arial"/>
                          <a:cs typeface="Arial"/>
                        </a:rPr>
                        <a:t> </a:t>
                      </a:r>
                      <a:r>
                        <a:rPr sz="2500" dirty="0">
                          <a:latin typeface="Arial"/>
                          <a:cs typeface="Arial"/>
                        </a:rPr>
                        <a:t>ja </a:t>
                      </a:r>
                      <a:r>
                        <a:rPr sz="2500" spc="-10" dirty="0">
                          <a:latin typeface="Arial"/>
                          <a:cs typeface="Arial"/>
                        </a:rPr>
                        <a:t>kruus,</a:t>
                      </a:r>
                      <a:r>
                        <a:rPr sz="2500" spc="625" dirty="0">
                          <a:latin typeface="Arial"/>
                          <a:cs typeface="Arial"/>
                        </a:rPr>
                        <a:t> </a:t>
                      </a:r>
                      <a:br>
                        <a:rPr lang="et-EE" sz="2500" spc="625" dirty="0">
                          <a:latin typeface="Arial"/>
                          <a:cs typeface="Arial"/>
                        </a:rPr>
                      </a:br>
                      <a:r>
                        <a:rPr sz="2500" dirty="0" err="1">
                          <a:latin typeface="Arial"/>
                          <a:cs typeface="Arial"/>
                        </a:rPr>
                        <a:t>kihiti</a:t>
                      </a:r>
                      <a:r>
                        <a:rPr sz="2500" spc="-25" dirty="0">
                          <a:latin typeface="Arial"/>
                          <a:cs typeface="Arial"/>
                        </a:rPr>
                        <a:t> </a:t>
                      </a:r>
                      <a:r>
                        <a:rPr sz="2500" spc="-10" dirty="0">
                          <a:latin typeface="Arial"/>
                          <a:cs typeface="Arial"/>
                        </a:rPr>
                        <a:t>ladestunud.</a:t>
                      </a:r>
                      <a:endParaRPr sz="2500" dirty="0">
                        <a:latin typeface="Arial"/>
                        <a:cs typeface="Arial"/>
                      </a:endParaRPr>
                    </a:p>
                  </a:txBody>
                  <a:tcPr marL="0" marR="0" marT="215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chemeClr val="bg2">
                        <a:lumMod val="20000"/>
                        <a:lumOff val="80000"/>
                      </a:schemeClr>
                    </a:solidFill>
                  </a:tcPr>
                </a:tc>
                <a:extLst>
                  <a:ext uri="{0D108BD9-81ED-4DB2-BD59-A6C34878D82A}">
                    <a16:rowId xmlns:a16="http://schemas.microsoft.com/office/drawing/2014/main" val="1344693414"/>
                  </a:ext>
                </a:extLst>
              </a:tr>
              <a:tr h="2215515">
                <a:tc>
                  <a:txBody>
                    <a:bodyPr/>
                    <a:lstStyle/>
                    <a:p>
                      <a:pPr marL="107950">
                        <a:lnSpc>
                          <a:spcPct val="100000"/>
                        </a:lnSpc>
                        <a:spcBef>
                          <a:spcPts val="170"/>
                        </a:spcBef>
                      </a:pPr>
                      <a:r>
                        <a:rPr sz="2500" b="1" spc="-10" dirty="0">
                          <a:latin typeface="Arial"/>
                          <a:cs typeface="Arial"/>
                        </a:rPr>
                        <a:t>KUJU:</a:t>
                      </a:r>
                      <a:endParaRPr sz="2500" dirty="0">
                        <a:latin typeface="Arial"/>
                        <a:cs typeface="Arial"/>
                      </a:endParaRPr>
                    </a:p>
                    <a:p>
                      <a:pPr marL="107950">
                        <a:lnSpc>
                          <a:spcPts val="2865"/>
                        </a:lnSpc>
                      </a:pPr>
                      <a:r>
                        <a:rPr sz="2500" dirty="0">
                          <a:latin typeface="Arial"/>
                          <a:cs typeface="Arial"/>
                        </a:rPr>
                        <a:t>pikk</a:t>
                      </a:r>
                      <a:r>
                        <a:rPr sz="2500" spc="-15" dirty="0">
                          <a:latin typeface="Arial"/>
                          <a:cs typeface="Arial"/>
                        </a:rPr>
                        <a:t> </a:t>
                      </a:r>
                      <a:r>
                        <a:rPr sz="2500" dirty="0">
                          <a:latin typeface="Arial"/>
                          <a:cs typeface="Arial"/>
                        </a:rPr>
                        <a:t>ja</a:t>
                      </a:r>
                      <a:r>
                        <a:rPr sz="2500" spc="-15" dirty="0">
                          <a:latin typeface="Arial"/>
                          <a:cs typeface="Arial"/>
                        </a:rPr>
                        <a:t> </a:t>
                      </a:r>
                      <a:r>
                        <a:rPr sz="2500" dirty="0" err="1">
                          <a:latin typeface="Arial"/>
                          <a:cs typeface="Arial"/>
                        </a:rPr>
                        <a:t>kitsas</a:t>
                      </a:r>
                      <a:r>
                        <a:rPr sz="2500" spc="-15" dirty="0">
                          <a:latin typeface="Arial"/>
                          <a:cs typeface="Arial"/>
                        </a:rPr>
                        <a:t> </a:t>
                      </a:r>
                      <a:r>
                        <a:rPr sz="2500" dirty="0" err="1">
                          <a:latin typeface="Arial"/>
                          <a:cs typeface="Arial"/>
                        </a:rPr>
                        <a:t>vallitaoline</a:t>
                      </a:r>
                      <a:br>
                        <a:rPr lang="et-EE" sz="2500" spc="-15" dirty="0">
                          <a:latin typeface="Arial"/>
                          <a:cs typeface="Arial"/>
                        </a:rPr>
                      </a:br>
                      <a:r>
                        <a:rPr sz="2500" spc="-10" dirty="0" err="1">
                          <a:latin typeface="Arial"/>
                          <a:cs typeface="Arial"/>
                        </a:rPr>
                        <a:t>kõrgendik</a:t>
                      </a:r>
                      <a:r>
                        <a:rPr sz="2500" spc="-10" dirty="0">
                          <a:latin typeface="Arial"/>
                          <a:cs typeface="Arial"/>
                        </a:rPr>
                        <a:t>,</a:t>
                      </a:r>
                      <a:r>
                        <a:rPr lang="et-EE" sz="2500" spc="-10" dirty="0">
                          <a:latin typeface="Arial"/>
                          <a:cs typeface="Arial"/>
                        </a:rPr>
                        <a:t> </a:t>
                      </a:r>
                      <a:r>
                        <a:rPr sz="2500" dirty="0" err="1">
                          <a:latin typeface="Arial"/>
                          <a:cs typeface="Arial"/>
                        </a:rPr>
                        <a:t>sageli</a:t>
                      </a:r>
                      <a:r>
                        <a:rPr sz="2500" spc="-55" dirty="0">
                          <a:latin typeface="Arial"/>
                          <a:cs typeface="Arial"/>
                        </a:rPr>
                        <a:t> </a:t>
                      </a:r>
                      <a:r>
                        <a:rPr sz="2500" dirty="0">
                          <a:latin typeface="Arial"/>
                          <a:cs typeface="Arial"/>
                        </a:rPr>
                        <a:t>mõnekümne</a:t>
                      </a:r>
                      <a:r>
                        <a:rPr sz="2500" spc="-55" dirty="0">
                          <a:latin typeface="Arial"/>
                          <a:cs typeface="Arial"/>
                        </a:rPr>
                        <a:t> </a:t>
                      </a:r>
                      <a:r>
                        <a:rPr sz="2500" dirty="0" err="1">
                          <a:latin typeface="Arial"/>
                          <a:cs typeface="Arial"/>
                        </a:rPr>
                        <a:t>meetri</a:t>
                      </a:r>
                      <a:r>
                        <a:rPr sz="2500" spc="-50" dirty="0">
                          <a:latin typeface="Arial"/>
                          <a:cs typeface="Arial"/>
                        </a:rPr>
                        <a:t> </a:t>
                      </a:r>
                      <a:r>
                        <a:rPr sz="2500" spc="-10" dirty="0" err="1">
                          <a:latin typeface="Arial"/>
                          <a:cs typeface="Arial"/>
                        </a:rPr>
                        <a:t>kõrgune</a:t>
                      </a:r>
                      <a:r>
                        <a:rPr lang="et-EE" sz="2500" spc="-10" dirty="0">
                          <a:latin typeface="Arial"/>
                          <a:cs typeface="Arial"/>
                        </a:rPr>
                        <a:t> </a:t>
                      </a:r>
                      <a:r>
                        <a:rPr sz="2500" dirty="0">
                          <a:latin typeface="Arial"/>
                          <a:cs typeface="Arial"/>
                        </a:rPr>
                        <a:t>ja</a:t>
                      </a:r>
                      <a:r>
                        <a:rPr sz="2500" spc="-50" dirty="0">
                          <a:latin typeface="Arial"/>
                          <a:cs typeface="Arial"/>
                        </a:rPr>
                        <a:t> </a:t>
                      </a:r>
                      <a:r>
                        <a:rPr sz="2500" dirty="0" err="1">
                          <a:latin typeface="Arial"/>
                          <a:cs typeface="Arial"/>
                        </a:rPr>
                        <a:t>mitme</a:t>
                      </a:r>
                      <a:br>
                        <a:rPr lang="et-EE" sz="2500" spc="-45" dirty="0">
                          <a:latin typeface="Arial"/>
                          <a:cs typeface="Arial"/>
                        </a:rPr>
                      </a:br>
                      <a:r>
                        <a:rPr sz="2500" dirty="0" err="1">
                          <a:latin typeface="Arial"/>
                          <a:cs typeface="Arial"/>
                        </a:rPr>
                        <a:t>kilomeetri</a:t>
                      </a:r>
                      <a:r>
                        <a:rPr sz="2500" spc="-45" dirty="0">
                          <a:latin typeface="Arial"/>
                          <a:cs typeface="Arial"/>
                        </a:rPr>
                        <a:t> </a:t>
                      </a:r>
                      <a:r>
                        <a:rPr sz="2500" spc="-10" dirty="0">
                          <a:latin typeface="Arial"/>
                          <a:cs typeface="Arial"/>
                        </a:rPr>
                        <a:t>pikkune.</a:t>
                      </a:r>
                      <a:endParaRPr sz="2500" dirty="0">
                        <a:latin typeface="Arial"/>
                        <a:cs typeface="Arial"/>
                      </a:endParaRPr>
                    </a:p>
                  </a:txBody>
                  <a:tcPr marL="0" marR="0" marT="21590"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2">
                        <a:lumMod val="20000"/>
                        <a:lumOff val="80000"/>
                      </a:schemeClr>
                    </a:solidFill>
                  </a:tcPr>
                </a:tc>
                <a:tc>
                  <a:txBody>
                    <a:bodyPr/>
                    <a:lstStyle/>
                    <a:p>
                      <a:pPr marL="107314">
                        <a:lnSpc>
                          <a:spcPct val="100000"/>
                        </a:lnSpc>
                        <a:spcBef>
                          <a:spcPts val="170"/>
                        </a:spcBef>
                      </a:pPr>
                      <a:r>
                        <a:rPr sz="2500" b="1" spc="-10" dirty="0">
                          <a:latin typeface="Arial"/>
                          <a:cs typeface="Arial"/>
                        </a:rPr>
                        <a:t>ASUKOHT:</a:t>
                      </a:r>
                      <a:endParaRPr sz="2500" dirty="0">
                        <a:latin typeface="Arial"/>
                        <a:cs typeface="Arial"/>
                      </a:endParaRPr>
                    </a:p>
                    <a:p>
                      <a:pPr marL="107314">
                        <a:lnSpc>
                          <a:spcPts val="2865"/>
                        </a:lnSpc>
                      </a:pPr>
                      <a:r>
                        <a:rPr sz="2500" dirty="0">
                          <a:latin typeface="Arial"/>
                          <a:cs typeface="Arial"/>
                        </a:rPr>
                        <a:t>sageli</a:t>
                      </a:r>
                      <a:r>
                        <a:rPr sz="2500" spc="-25" dirty="0">
                          <a:latin typeface="Arial"/>
                          <a:cs typeface="Arial"/>
                        </a:rPr>
                        <a:t> </a:t>
                      </a:r>
                      <a:r>
                        <a:rPr sz="2500" spc="-10" dirty="0">
                          <a:latin typeface="Arial"/>
                          <a:cs typeface="Arial"/>
                        </a:rPr>
                        <a:t>järvede</a:t>
                      </a:r>
                      <a:endParaRPr sz="2500" dirty="0">
                        <a:latin typeface="Arial"/>
                        <a:cs typeface="Arial"/>
                      </a:endParaRPr>
                    </a:p>
                    <a:p>
                      <a:pPr marL="107314">
                        <a:lnSpc>
                          <a:spcPts val="2865"/>
                        </a:lnSpc>
                      </a:pPr>
                      <a:r>
                        <a:rPr sz="2500" dirty="0">
                          <a:latin typeface="Arial"/>
                          <a:cs typeface="Arial"/>
                        </a:rPr>
                        <a:t>ja</a:t>
                      </a:r>
                      <a:r>
                        <a:rPr sz="2500" spc="-15" dirty="0">
                          <a:latin typeface="Arial"/>
                          <a:cs typeface="Arial"/>
                        </a:rPr>
                        <a:t> </a:t>
                      </a:r>
                      <a:r>
                        <a:rPr sz="2500" dirty="0">
                          <a:latin typeface="Arial"/>
                          <a:cs typeface="Arial"/>
                        </a:rPr>
                        <a:t>orgude</a:t>
                      </a:r>
                      <a:r>
                        <a:rPr sz="2500" spc="-15" dirty="0">
                          <a:latin typeface="Arial"/>
                          <a:cs typeface="Arial"/>
                        </a:rPr>
                        <a:t> </a:t>
                      </a:r>
                      <a:r>
                        <a:rPr sz="2500" spc="-10" dirty="0">
                          <a:latin typeface="Arial"/>
                          <a:cs typeface="Arial"/>
                        </a:rPr>
                        <a:t>kõrval</a:t>
                      </a:r>
                      <a:endParaRPr sz="2500" dirty="0">
                        <a:latin typeface="Arial"/>
                        <a:cs typeface="Arial"/>
                      </a:endParaRPr>
                    </a:p>
                    <a:p>
                      <a:pPr marL="107314">
                        <a:lnSpc>
                          <a:spcPts val="2865"/>
                        </a:lnSpc>
                      </a:pPr>
                      <a:r>
                        <a:rPr sz="2500" dirty="0">
                          <a:latin typeface="Arial"/>
                          <a:cs typeface="Arial"/>
                        </a:rPr>
                        <a:t>või</a:t>
                      </a:r>
                      <a:r>
                        <a:rPr sz="2500" spc="-10" dirty="0">
                          <a:latin typeface="Arial"/>
                          <a:cs typeface="Arial"/>
                        </a:rPr>
                        <a:t> moreen-</a:t>
                      </a:r>
                      <a:endParaRPr sz="2500" dirty="0">
                        <a:latin typeface="Arial"/>
                        <a:cs typeface="Arial"/>
                      </a:endParaRPr>
                    </a:p>
                    <a:p>
                      <a:pPr marL="107314">
                        <a:lnSpc>
                          <a:spcPts val="2865"/>
                        </a:lnSpc>
                      </a:pPr>
                      <a:r>
                        <a:rPr sz="2500" spc="-10" dirty="0">
                          <a:latin typeface="Arial"/>
                          <a:cs typeface="Arial"/>
                        </a:rPr>
                        <a:t>tasandikel.</a:t>
                      </a:r>
                      <a:endParaRPr sz="2500" dirty="0">
                        <a:latin typeface="Arial"/>
                        <a:cs typeface="Arial"/>
                      </a:endParaRPr>
                    </a:p>
                  </a:txBody>
                  <a:tcPr marL="0" marR="0" marT="21590" marB="0">
                    <a:lnL w="12700">
                      <a:solidFill>
                        <a:srgbClr val="FFFFFF"/>
                      </a:solidFill>
                      <a:prstDash val="soli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771922878"/>
                  </a:ext>
                </a:extLst>
              </a:tr>
            </a:tbl>
          </a:graphicData>
        </a:graphic>
      </p:graphicFrame>
      <p:sp>
        <p:nvSpPr>
          <p:cNvPr id="20" name="TextBox 19">
            <a:extLst>
              <a:ext uri="{FF2B5EF4-FFF2-40B4-BE49-F238E27FC236}">
                <a16:creationId xmlns:a16="http://schemas.microsoft.com/office/drawing/2014/main" id="{19233503-52DF-83C9-4579-F91A29CEAB29}"/>
              </a:ext>
            </a:extLst>
          </p:cNvPr>
          <p:cNvSpPr txBox="1"/>
          <p:nvPr/>
        </p:nvSpPr>
        <p:spPr>
          <a:xfrm>
            <a:off x="6672647" y="674930"/>
            <a:ext cx="1963554" cy="523220"/>
          </a:xfrm>
          <a:prstGeom prst="rect">
            <a:avLst/>
          </a:prstGeom>
          <a:noFill/>
        </p:spPr>
        <p:txBody>
          <a:bodyPr wrap="square" rtlCol="0">
            <a:spAutoFit/>
          </a:bodyPr>
          <a:lstStyle/>
          <a:p>
            <a:pPr algn="ctr"/>
            <a:r>
              <a:rPr lang="fi-FI" sz="2800" b="1" dirty="0">
                <a:solidFill>
                  <a:schemeClr val="bg1"/>
                </a:solidFill>
              </a:rPr>
              <a:t>OOSID</a:t>
            </a:r>
            <a:endParaRPr lang="en-US" sz="2800" dirty="0">
              <a:solidFill>
                <a:schemeClr val="bg1"/>
              </a:solidFill>
            </a:endParaRPr>
          </a:p>
        </p:txBody>
      </p:sp>
      <p:sp>
        <p:nvSpPr>
          <p:cNvPr id="22" name="object 8">
            <a:extLst>
              <a:ext uri="{FF2B5EF4-FFF2-40B4-BE49-F238E27FC236}">
                <a16:creationId xmlns:a16="http://schemas.microsoft.com/office/drawing/2014/main" id="{D9944401-E3E0-28C7-7108-37036A8AED7C}"/>
              </a:ext>
            </a:extLst>
          </p:cNvPr>
          <p:cNvSpPr/>
          <p:nvPr/>
        </p:nvSpPr>
        <p:spPr>
          <a:xfrm>
            <a:off x="689610" y="6247908"/>
            <a:ext cx="307499"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rgbClr val="65CDB7"/>
          </a:solidFill>
          <a:ln w="25400">
            <a:solidFill>
              <a:srgbClr val="65CDB7"/>
            </a:solidFill>
          </a:ln>
        </p:spPr>
        <p:txBody>
          <a:bodyPr wrap="square" lIns="0" tIns="0" rIns="0" bIns="0" rtlCol="0"/>
          <a:lstStyle/>
          <a:p>
            <a:endParaRPr/>
          </a:p>
        </p:txBody>
      </p:sp>
      <p:sp>
        <p:nvSpPr>
          <p:cNvPr id="23" name="Rectangle 22">
            <a:extLst>
              <a:ext uri="{FF2B5EF4-FFF2-40B4-BE49-F238E27FC236}">
                <a16:creationId xmlns:a16="http://schemas.microsoft.com/office/drawing/2014/main" id="{2DF0953E-5370-56B5-077F-D0907F2BA914}"/>
              </a:ext>
            </a:extLst>
          </p:cNvPr>
          <p:cNvSpPr/>
          <p:nvPr/>
        </p:nvSpPr>
        <p:spPr>
          <a:xfrm>
            <a:off x="0" y="136"/>
            <a:ext cx="9144000" cy="14298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Google Shape;254;p19">
            <a:extLst>
              <a:ext uri="{FF2B5EF4-FFF2-40B4-BE49-F238E27FC236}">
                <a16:creationId xmlns:a16="http://schemas.microsoft.com/office/drawing/2014/main" id="{5F6FA3D3-D0AC-BAD6-2095-57DDB7E1FE43}"/>
              </a:ext>
            </a:extLst>
          </p:cNvPr>
          <p:cNvSpPr txBox="1">
            <a:spLocks/>
          </p:cNvSpPr>
          <p:nvPr/>
        </p:nvSpPr>
        <p:spPr>
          <a:xfrm>
            <a:off x="457200" y="-12235"/>
            <a:ext cx="8686800" cy="142987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buSzPct val="100000"/>
            </a:pPr>
            <a:r>
              <a:rPr lang="fi-FI" sz="4000" b="1" dirty="0" err="1">
                <a:solidFill>
                  <a:schemeClr val="bg1"/>
                </a:solidFill>
                <a:latin typeface="+mj-lt"/>
              </a:rPr>
              <a:t>Valik</a:t>
            </a:r>
            <a:r>
              <a:rPr lang="fi-FI" sz="4000" b="1" dirty="0">
                <a:solidFill>
                  <a:schemeClr val="bg1"/>
                </a:solidFill>
                <a:latin typeface="+mj-lt"/>
              </a:rPr>
              <a:t> </a:t>
            </a:r>
            <a:r>
              <a:rPr lang="fi-FI" sz="4000" b="1" dirty="0" err="1">
                <a:solidFill>
                  <a:schemeClr val="bg1"/>
                </a:solidFill>
                <a:latin typeface="+mj-lt"/>
              </a:rPr>
              <a:t>põhilisi</a:t>
            </a:r>
            <a:r>
              <a:rPr lang="fi-FI" sz="4000" b="1" dirty="0">
                <a:solidFill>
                  <a:schemeClr val="bg1"/>
                </a:solidFill>
                <a:latin typeface="+mj-lt"/>
              </a:rPr>
              <a:t> </a:t>
            </a:r>
            <a:r>
              <a:rPr lang="fi-FI" sz="4000" b="1" dirty="0" err="1">
                <a:solidFill>
                  <a:schemeClr val="bg1"/>
                </a:solidFill>
                <a:latin typeface="+mj-lt"/>
              </a:rPr>
              <a:t>pinnavorme</a:t>
            </a:r>
            <a:r>
              <a:rPr lang="fi-FI" sz="4000" b="1" dirty="0">
                <a:solidFill>
                  <a:schemeClr val="bg1"/>
                </a:solidFill>
                <a:latin typeface="+mj-lt"/>
              </a:rPr>
              <a:t>:</a:t>
            </a:r>
          </a:p>
        </p:txBody>
      </p:sp>
      <p:grpSp>
        <p:nvGrpSpPr>
          <p:cNvPr id="2" name="Group 1">
            <a:extLst>
              <a:ext uri="{FF2B5EF4-FFF2-40B4-BE49-F238E27FC236}">
                <a16:creationId xmlns:a16="http://schemas.microsoft.com/office/drawing/2014/main" id="{E9E92985-BA58-FE5E-518B-4B7922A52A56}"/>
              </a:ext>
            </a:extLst>
          </p:cNvPr>
          <p:cNvGrpSpPr/>
          <p:nvPr/>
        </p:nvGrpSpPr>
        <p:grpSpPr>
          <a:xfrm>
            <a:off x="6883283" y="67147"/>
            <a:ext cx="1724644" cy="1552640"/>
            <a:chOff x="6980427" y="-14383"/>
            <a:chExt cx="1894065" cy="1705164"/>
          </a:xfrm>
        </p:grpSpPr>
        <p:sp>
          <p:nvSpPr>
            <p:cNvPr id="3" name="Oval 2">
              <a:extLst>
                <a:ext uri="{FF2B5EF4-FFF2-40B4-BE49-F238E27FC236}">
                  <a16:creationId xmlns:a16="http://schemas.microsoft.com/office/drawing/2014/main" id="{DE52CAC6-13F1-26AF-FAD3-61B497A21958}"/>
                </a:ext>
              </a:extLst>
            </p:cNvPr>
            <p:cNvSpPr/>
            <p:nvPr/>
          </p:nvSpPr>
          <p:spPr>
            <a:xfrm>
              <a:off x="7070606" y="-14383"/>
              <a:ext cx="1705164" cy="1705164"/>
            </a:xfrm>
            <a:prstGeom prst="ellipse">
              <a:avLst/>
            </a:prstGeom>
            <a:solidFill>
              <a:srgbClr val="65CD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887293B3-34CB-9557-7B05-101F5BF4584D}"/>
                </a:ext>
              </a:extLst>
            </p:cNvPr>
            <p:cNvSpPr txBox="1"/>
            <p:nvPr/>
          </p:nvSpPr>
          <p:spPr>
            <a:xfrm>
              <a:off x="6980427" y="492050"/>
              <a:ext cx="1894065" cy="538609"/>
            </a:xfrm>
            <a:prstGeom prst="rect">
              <a:avLst/>
            </a:prstGeom>
            <a:noFill/>
          </p:spPr>
          <p:txBody>
            <a:bodyPr wrap="square" rtlCol="0" anchor="ctr">
              <a:spAutoFit/>
            </a:bodyPr>
            <a:lstStyle/>
            <a:p>
              <a:pPr algn="ctr"/>
              <a:r>
                <a:rPr lang="fi-FI" sz="2500" b="1" dirty="0">
                  <a:solidFill>
                    <a:schemeClr val="bg1"/>
                  </a:solidFill>
                </a:rPr>
                <a:t>OOSID</a:t>
              </a:r>
              <a:endParaRPr lang="en-US" sz="2500" dirty="0">
                <a:solidFill>
                  <a:schemeClr val="bg1"/>
                </a:solidFill>
              </a:endParaRPr>
            </a:p>
          </p:txBody>
        </p:sp>
      </p:grpSp>
    </p:spTree>
    <p:extLst>
      <p:ext uri="{BB962C8B-B14F-4D97-AF65-F5344CB8AC3E}">
        <p14:creationId xmlns:p14="http://schemas.microsoft.com/office/powerpoint/2010/main" val="2902296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2F2F1"/>
        </a:solidFill>
        <a:effectLst/>
      </p:bgPr>
    </p:bg>
    <p:spTree>
      <p:nvGrpSpPr>
        <p:cNvPr id="1" name="Shape 274"/>
        <p:cNvGrpSpPr/>
        <p:nvPr/>
      </p:nvGrpSpPr>
      <p:grpSpPr>
        <a:xfrm>
          <a:off x="0" y="0"/>
          <a:ext cx="0" cy="0"/>
          <a:chOff x="0" y="0"/>
          <a:chExt cx="0" cy="0"/>
        </a:xfrm>
      </p:grpSpPr>
      <p:sp>
        <p:nvSpPr>
          <p:cNvPr id="4" name="Rectangle 3">
            <a:extLst>
              <a:ext uri="{FF2B5EF4-FFF2-40B4-BE49-F238E27FC236}">
                <a16:creationId xmlns:a16="http://schemas.microsoft.com/office/drawing/2014/main" id="{611AF99C-BB61-7407-E7E7-05A535A7A2F4}"/>
              </a:ext>
            </a:extLst>
          </p:cNvPr>
          <p:cNvSpPr/>
          <p:nvPr/>
        </p:nvSpPr>
        <p:spPr>
          <a:xfrm>
            <a:off x="0" y="136"/>
            <a:ext cx="9144000" cy="14298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254;p19">
            <a:extLst>
              <a:ext uri="{FF2B5EF4-FFF2-40B4-BE49-F238E27FC236}">
                <a16:creationId xmlns:a16="http://schemas.microsoft.com/office/drawing/2014/main" id="{6FFEBE11-CA53-DBE7-688C-A1FE8E3BB42C}"/>
              </a:ext>
            </a:extLst>
          </p:cNvPr>
          <p:cNvSpPr txBox="1">
            <a:spLocks/>
          </p:cNvSpPr>
          <p:nvPr/>
        </p:nvSpPr>
        <p:spPr>
          <a:xfrm>
            <a:off x="457200" y="0"/>
            <a:ext cx="8686800" cy="141763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buSzPct val="100000"/>
            </a:pPr>
            <a:r>
              <a:rPr lang="fi-FI" sz="4000" b="1" dirty="0" err="1">
                <a:solidFill>
                  <a:schemeClr val="bg1"/>
                </a:solidFill>
                <a:latin typeface="+mj-lt"/>
              </a:rPr>
              <a:t>Valik</a:t>
            </a:r>
            <a:r>
              <a:rPr lang="fi-FI" sz="4000" b="1" dirty="0">
                <a:solidFill>
                  <a:schemeClr val="bg1"/>
                </a:solidFill>
                <a:latin typeface="+mj-lt"/>
              </a:rPr>
              <a:t> </a:t>
            </a:r>
            <a:r>
              <a:rPr lang="fi-FI" sz="4000" b="1" dirty="0" err="1">
                <a:solidFill>
                  <a:schemeClr val="bg1"/>
                </a:solidFill>
                <a:latin typeface="+mj-lt"/>
              </a:rPr>
              <a:t>põhilisi</a:t>
            </a:r>
            <a:r>
              <a:rPr lang="fi-FI" sz="4000" b="1" dirty="0">
                <a:solidFill>
                  <a:schemeClr val="bg1"/>
                </a:solidFill>
                <a:latin typeface="+mj-lt"/>
              </a:rPr>
              <a:t> </a:t>
            </a:r>
            <a:r>
              <a:rPr lang="fi-FI" sz="4000" b="1" dirty="0" err="1">
                <a:solidFill>
                  <a:schemeClr val="bg1"/>
                </a:solidFill>
                <a:latin typeface="+mj-lt"/>
              </a:rPr>
              <a:t>pinnavorme</a:t>
            </a:r>
            <a:r>
              <a:rPr lang="fi-FI" sz="4000" b="1" dirty="0">
                <a:solidFill>
                  <a:schemeClr val="bg1"/>
                </a:solidFill>
                <a:latin typeface="+mj-lt"/>
              </a:rPr>
              <a:t>:</a:t>
            </a:r>
          </a:p>
        </p:txBody>
      </p:sp>
      <p:pic>
        <p:nvPicPr>
          <p:cNvPr id="11" name="Picture 10" descr="An aerial view of a green field&#10;&#10;AI-generated content may be incorrect.">
            <a:extLst>
              <a:ext uri="{FF2B5EF4-FFF2-40B4-BE49-F238E27FC236}">
                <a16:creationId xmlns:a16="http://schemas.microsoft.com/office/drawing/2014/main" id="{D192CC8D-A613-6A48-D2EB-FCCFFBA006BD}"/>
              </a:ext>
            </a:extLst>
          </p:cNvPr>
          <p:cNvPicPr>
            <a:picLocks noChangeAspect="1"/>
          </p:cNvPicPr>
          <p:nvPr/>
        </p:nvPicPr>
        <p:blipFill>
          <a:blip r:embed="rId3"/>
          <a:stretch>
            <a:fillRect/>
          </a:stretch>
        </p:blipFill>
        <p:spPr>
          <a:xfrm>
            <a:off x="5267" y="1430009"/>
            <a:ext cx="6593156" cy="5427855"/>
          </a:xfrm>
          <a:prstGeom prst="rect">
            <a:avLst/>
          </a:prstGeom>
        </p:spPr>
      </p:pic>
      <p:cxnSp>
        <p:nvCxnSpPr>
          <p:cNvPr id="13" name="Straight Arrow Connector 12">
            <a:extLst>
              <a:ext uri="{FF2B5EF4-FFF2-40B4-BE49-F238E27FC236}">
                <a16:creationId xmlns:a16="http://schemas.microsoft.com/office/drawing/2014/main" id="{5060C694-EC9B-6182-3F69-C90F2CDAC86E}"/>
              </a:ext>
            </a:extLst>
          </p:cNvPr>
          <p:cNvCxnSpPr>
            <a:cxnSpLocks/>
          </p:cNvCxnSpPr>
          <p:nvPr/>
        </p:nvCxnSpPr>
        <p:spPr>
          <a:xfrm flipV="1">
            <a:off x="2892013" y="5861785"/>
            <a:ext cx="909102" cy="548640"/>
          </a:xfrm>
          <a:prstGeom prst="straightConnector1">
            <a:avLst/>
          </a:prstGeom>
          <a:ln w="22225" cap="rnd">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C448A6A-EED5-1A03-AFDB-51992F9C18F0}"/>
              </a:ext>
            </a:extLst>
          </p:cNvPr>
          <p:cNvCxnSpPr>
            <a:cxnSpLocks/>
          </p:cNvCxnSpPr>
          <p:nvPr/>
        </p:nvCxnSpPr>
        <p:spPr>
          <a:xfrm flipV="1">
            <a:off x="2892013" y="2897204"/>
            <a:ext cx="0" cy="3513221"/>
          </a:xfrm>
          <a:prstGeom prst="straightConnector1">
            <a:avLst/>
          </a:prstGeom>
          <a:ln w="22225">
            <a:solidFill>
              <a:schemeClr val="bg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D17D93D-22BD-A925-C8CA-C5863DFDE446}"/>
              </a:ext>
            </a:extLst>
          </p:cNvPr>
          <p:cNvSpPr txBox="1"/>
          <p:nvPr/>
        </p:nvSpPr>
        <p:spPr>
          <a:xfrm>
            <a:off x="1292002" y="6195443"/>
            <a:ext cx="1963554" cy="477054"/>
          </a:xfrm>
          <a:prstGeom prst="rect">
            <a:avLst/>
          </a:prstGeom>
          <a:noFill/>
        </p:spPr>
        <p:txBody>
          <a:bodyPr wrap="square" rtlCol="0">
            <a:spAutoFit/>
          </a:bodyPr>
          <a:lstStyle/>
          <a:p>
            <a:pPr algn="ctr"/>
            <a:r>
              <a:rPr lang="fi-FI" sz="2500" b="1" dirty="0">
                <a:solidFill>
                  <a:schemeClr val="bg1"/>
                </a:solidFill>
              </a:rPr>
              <a:t>OOS</a:t>
            </a:r>
            <a:endParaRPr lang="en-US" sz="2500" dirty="0">
              <a:solidFill>
                <a:schemeClr val="bg1"/>
              </a:solidFill>
            </a:endParaRPr>
          </a:p>
        </p:txBody>
      </p:sp>
      <p:pic>
        <p:nvPicPr>
          <p:cNvPr id="277" name="Google Shape;277;p20"/>
          <p:cNvPicPr preferRelativeResize="0"/>
          <p:nvPr/>
        </p:nvPicPr>
        <p:blipFill>
          <a:blip r:embed="rId4"/>
          <a:srcRect/>
          <a:stretch/>
        </p:blipFill>
        <p:spPr>
          <a:xfrm>
            <a:off x="5345544" y="1430010"/>
            <a:ext cx="3795797" cy="5427990"/>
          </a:xfrm>
          <a:prstGeom prst="rect">
            <a:avLst/>
          </a:prstGeom>
          <a:noFill/>
          <a:ln>
            <a:noFill/>
          </a:ln>
        </p:spPr>
      </p:pic>
      <p:grpSp>
        <p:nvGrpSpPr>
          <p:cNvPr id="2" name="Group 1">
            <a:extLst>
              <a:ext uri="{FF2B5EF4-FFF2-40B4-BE49-F238E27FC236}">
                <a16:creationId xmlns:a16="http://schemas.microsoft.com/office/drawing/2014/main" id="{14179839-4041-1162-2A21-59ADECB05409}"/>
              </a:ext>
            </a:extLst>
          </p:cNvPr>
          <p:cNvGrpSpPr/>
          <p:nvPr/>
        </p:nvGrpSpPr>
        <p:grpSpPr>
          <a:xfrm>
            <a:off x="6883283" y="67147"/>
            <a:ext cx="1724644" cy="1552640"/>
            <a:chOff x="6980427" y="-14383"/>
            <a:chExt cx="1894065" cy="1705164"/>
          </a:xfrm>
        </p:grpSpPr>
        <p:sp>
          <p:nvSpPr>
            <p:cNvPr id="3" name="Oval 2">
              <a:extLst>
                <a:ext uri="{FF2B5EF4-FFF2-40B4-BE49-F238E27FC236}">
                  <a16:creationId xmlns:a16="http://schemas.microsoft.com/office/drawing/2014/main" id="{B42C03DE-89B6-B51D-66DC-F51F02CA0606}"/>
                </a:ext>
              </a:extLst>
            </p:cNvPr>
            <p:cNvSpPr/>
            <p:nvPr/>
          </p:nvSpPr>
          <p:spPr>
            <a:xfrm>
              <a:off x="7070606" y="-14383"/>
              <a:ext cx="1705164" cy="1705164"/>
            </a:xfrm>
            <a:prstGeom prst="ellipse">
              <a:avLst/>
            </a:prstGeom>
            <a:solidFill>
              <a:srgbClr val="65CD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F0B8945E-0FD0-FFC6-84EF-2497F84645A4}"/>
                </a:ext>
              </a:extLst>
            </p:cNvPr>
            <p:cNvSpPr txBox="1"/>
            <p:nvPr/>
          </p:nvSpPr>
          <p:spPr>
            <a:xfrm>
              <a:off x="6980427" y="492050"/>
              <a:ext cx="1894065" cy="538609"/>
            </a:xfrm>
            <a:prstGeom prst="rect">
              <a:avLst/>
            </a:prstGeom>
            <a:noFill/>
          </p:spPr>
          <p:txBody>
            <a:bodyPr wrap="square" rtlCol="0" anchor="ctr">
              <a:spAutoFit/>
            </a:bodyPr>
            <a:lstStyle/>
            <a:p>
              <a:pPr algn="ctr"/>
              <a:r>
                <a:rPr lang="fi-FI" sz="2500" b="1" dirty="0">
                  <a:solidFill>
                    <a:schemeClr val="bg1"/>
                  </a:solidFill>
                </a:rPr>
                <a:t>OOSID</a:t>
              </a:r>
              <a:endParaRPr lang="en-US" sz="2500" dirty="0">
                <a:solidFill>
                  <a:schemeClr val="bg1"/>
                </a:solidFill>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2F2F1"/>
        </a:solidFill>
        <a:effectLst/>
      </p:bgPr>
    </p:bg>
    <p:spTree>
      <p:nvGrpSpPr>
        <p:cNvPr id="1" name="Shape 282"/>
        <p:cNvGrpSpPr/>
        <p:nvPr/>
      </p:nvGrpSpPr>
      <p:grpSpPr>
        <a:xfrm>
          <a:off x="0" y="0"/>
          <a:ext cx="0" cy="0"/>
          <a:chOff x="0" y="0"/>
          <a:chExt cx="0" cy="0"/>
        </a:xfrm>
      </p:grpSpPr>
      <p:pic>
        <p:nvPicPr>
          <p:cNvPr id="10" name="Google Shape;289;p23">
            <a:extLst>
              <a:ext uri="{FF2B5EF4-FFF2-40B4-BE49-F238E27FC236}">
                <a16:creationId xmlns:a16="http://schemas.microsoft.com/office/drawing/2014/main" id="{82B12639-C90C-DFAF-8BDC-7625B420F060}"/>
              </a:ext>
            </a:extLst>
          </p:cNvPr>
          <p:cNvPicPr preferRelativeResize="0"/>
          <p:nvPr/>
        </p:nvPicPr>
        <p:blipFill>
          <a:blip r:embed="rId3">
            <a:alphaModFix/>
          </a:blip>
          <a:stretch>
            <a:fillRect/>
          </a:stretch>
        </p:blipFill>
        <p:spPr>
          <a:xfrm>
            <a:off x="3859731" y="2273955"/>
            <a:ext cx="5284269" cy="3519319"/>
          </a:xfrm>
          <a:prstGeom prst="rect">
            <a:avLst/>
          </a:prstGeom>
          <a:noFill/>
          <a:ln>
            <a:noFill/>
          </a:ln>
        </p:spPr>
      </p:pic>
      <p:sp>
        <p:nvSpPr>
          <p:cNvPr id="284" name="Google Shape;284;p21"/>
          <p:cNvSpPr txBox="1">
            <a:spLocks noGrp="1"/>
          </p:cNvSpPr>
          <p:nvPr>
            <p:ph type="body" idx="1"/>
          </p:nvPr>
        </p:nvSpPr>
        <p:spPr>
          <a:xfrm>
            <a:off x="457200" y="2273955"/>
            <a:ext cx="3402531" cy="3522201"/>
          </a:xfrm>
          <a:prstGeom prst="rect">
            <a:avLst/>
          </a:prstGeom>
          <a:noFill/>
          <a:ln>
            <a:noFill/>
          </a:ln>
        </p:spPr>
        <p:txBody>
          <a:bodyPr spcFirstLastPara="1" wrap="square" lIns="91425" tIns="45700" rIns="91425" bIns="45700" anchor="t" anchorCtr="0">
            <a:normAutofit/>
          </a:bodyPr>
          <a:lstStyle/>
          <a:p>
            <a:pPr marL="0" lvl="0" indent="0">
              <a:spcBef>
                <a:spcPts val="0"/>
              </a:spcBef>
              <a:buClr>
                <a:srgbClr val="000000"/>
              </a:buClr>
              <a:buSzPts val="3200"/>
              <a:buNone/>
            </a:pPr>
            <a:r>
              <a:rPr lang="fi-FI" sz="2500" dirty="0" err="1">
                <a:solidFill>
                  <a:srgbClr val="000000"/>
                </a:solidFill>
                <a:latin typeface="Arial"/>
                <a:ea typeface="Arial"/>
                <a:cs typeface="Arial"/>
                <a:sym typeface="Arial"/>
              </a:rPr>
              <a:t>Mõhn</a:t>
            </a:r>
            <a:r>
              <a:rPr lang="fi-FI" sz="2500" dirty="0">
                <a:solidFill>
                  <a:srgbClr val="000000"/>
                </a:solidFill>
                <a:latin typeface="Arial"/>
                <a:ea typeface="Arial"/>
                <a:cs typeface="Arial"/>
                <a:sym typeface="Arial"/>
              </a:rPr>
              <a:t> on väike, </a:t>
            </a:r>
            <a:br>
              <a:rPr lang="fi-FI" sz="2500" dirty="0">
                <a:solidFill>
                  <a:srgbClr val="000000"/>
                </a:solidFill>
                <a:latin typeface="Arial"/>
                <a:ea typeface="Arial"/>
                <a:cs typeface="Arial"/>
                <a:sym typeface="Arial"/>
              </a:rPr>
            </a:br>
            <a:r>
              <a:rPr lang="fi-FI" sz="2500" dirty="0" err="1">
                <a:solidFill>
                  <a:srgbClr val="000000"/>
                </a:solidFill>
                <a:latin typeface="Arial"/>
                <a:ea typeface="Arial"/>
                <a:cs typeface="Arial"/>
                <a:sym typeface="Arial"/>
              </a:rPr>
              <a:t>sageli</a:t>
            </a:r>
            <a:r>
              <a:rPr lang="fi-FI" sz="2500" dirty="0">
                <a:solidFill>
                  <a:srgbClr val="000000"/>
                </a:solidFill>
                <a:latin typeface="Arial"/>
                <a:ea typeface="Arial"/>
                <a:cs typeface="Arial"/>
                <a:sym typeface="Arial"/>
              </a:rPr>
              <a:t> </a:t>
            </a:r>
            <a:r>
              <a:rPr lang="fi-FI" sz="2500" dirty="0" err="1">
                <a:solidFill>
                  <a:srgbClr val="000000"/>
                </a:solidFill>
                <a:latin typeface="Arial"/>
                <a:ea typeface="Arial"/>
                <a:cs typeface="Arial"/>
                <a:sym typeface="Arial"/>
              </a:rPr>
              <a:t>üsna</a:t>
            </a:r>
            <a:r>
              <a:rPr lang="fi-FI" sz="2500" dirty="0">
                <a:solidFill>
                  <a:srgbClr val="000000"/>
                </a:solidFill>
                <a:latin typeface="Arial"/>
                <a:ea typeface="Arial"/>
                <a:cs typeface="Arial"/>
                <a:sym typeface="Arial"/>
              </a:rPr>
              <a:t> </a:t>
            </a:r>
            <a:r>
              <a:rPr lang="fi-FI" sz="2500" dirty="0" err="1">
                <a:solidFill>
                  <a:srgbClr val="000000"/>
                </a:solidFill>
                <a:latin typeface="Arial"/>
                <a:ea typeface="Arial"/>
                <a:cs typeface="Arial"/>
                <a:sym typeface="Arial"/>
              </a:rPr>
              <a:t>järskude</a:t>
            </a:r>
            <a:r>
              <a:rPr lang="fi-FI" sz="2500" dirty="0">
                <a:solidFill>
                  <a:srgbClr val="000000"/>
                </a:solidFill>
                <a:latin typeface="Arial"/>
                <a:ea typeface="Arial"/>
                <a:cs typeface="Arial"/>
                <a:sym typeface="Arial"/>
              </a:rPr>
              <a:t> </a:t>
            </a:r>
            <a:r>
              <a:rPr lang="fi-FI" sz="2500" dirty="0" err="1">
                <a:solidFill>
                  <a:srgbClr val="000000"/>
                </a:solidFill>
                <a:latin typeface="Arial"/>
                <a:ea typeface="Arial"/>
                <a:cs typeface="Arial"/>
                <a:sym typeface="Arial"/>
              </a:rPr>
              <a:t>nõlvadega</a:t>
            </a:r>
            <a:r>
              <a:rPr lang="fi-FI" sz="2500" dirty="0">
                <a:solidFill>
                  <a:srgbClr val="000000"/>
                </a:solidFill>
                <a:latin typeface="Arial"/>
                <a:ea typeface="Arial"/>
                <a:cs typeface="Arial"/>
                <a:sym typeface="Arial"/>
              </a:rPr>
              <a:t> </a:t>
            </a:r>
            <a:r>
              <a:rPr lang="fi-FI" sz="2500" dirty="0" err="1">
                <a:solidFill>
                  <a:srgbClr val="000000"/>
                </a:solidFill>
              </a:rPr>
              <a:t>kuhjeline</a:t>
            </a:r>
            <a:r>
              <a:rPr lang="fi-FI" sz="2500" dirty="0">
                <a:solidFill>
                  <a:srgbClr val="000000"/>
                </a:solidFill>
              </a:rPr>
              <a:t> </a:t>
            </a:r>
            <a:r>
              <a:rPr lang="fi-FI" sz="2500" dirty="0" err="1">
                <a:solidFill>
                  <a:srgbClr val="000000"/>
                </a:solidFill>
              </a:rPr>
              <a:t>pinnavorm</a:t>
            </a:r>
            <a:r>
              <a:rPr lang="fi-FI" sz="2500" dirty="0">
                <a:solidFill>
                  <a:srgbClr val="000000"/>
                </a:solidFill>
                <a:latin typeface="Arial"/>
                <a:ea typeface="Arial"/>
                <a:cs typeface="Arial"/>
                <a:sym typeface="Arial"/>
              </a:rPr>
              <a:t>, </a:t>
            </a:r>
            <a:r>
              <a:rPr lang="fi-FI" sz="2500" dirty="0" err="1">
                <a:solidFill>
                  <a:srgbClr val="000000"/>
                </a:solidFill>
                <a:latin typeface="Arial"/>
                <a:ea typeface="Arial"/>
                <a:cs typeface="Arial"/>
                <a:sym typeface="Arial"/>
              </a:rPr>
              <a:t>mis</a:t>
            </a:r>
            <a:r>
              <a:rPr lang="fi-FI" sz="2500" dirty="0">
                <a:solidFill>
                  <a:srgbClr val="000000"/>
                </a:solidFill>
                <a:latin typeface="Arial"/>
                <a:ea typeface="Arial"/>
                <a:cs typeface="Arial"/>
                <a:sym typeface="Arial"/>
              </a:rPr>
              <a:t> on </a:t>
            </a:r>
            <a:r>
              <a:rPr lang="fi-FI" sz="2500" dirty="0" err="1">
                <a:solidFill>
                  <a:srgbClr val="000000"/>
                </a:solidFill>
                <a:latin typeface="Arial"/>
                <a:ea typeface="Arial"/>
                <a:cs typeface="Arial"/>
                <a:sym typeface="Arial"/>
              </a:rPr>
              <a:t>tekkinud</a:t>
            </a:r>
            <a:r>
              <a:rPr lang="fi-FI" sz="2500" dirty="0">
                <a:solidFill>
                  <a:srgbClr val="000000"/>
                </a:solidFill>
                <a:latin typeface="Arial"/>
                <a:ea typeface="Arial"/>
                <a:cs typeface="Arial"/>
                <a:sym typeface="Arial"/>
              </a:rPr>
              <a:t> </a:t>
            </a:r>
            <a:r>
              <a:rPr lang="fi-FI" sz="2500" dirty="0" err="1">
                <a:solidFill>
                  <a:srgbClr val="000000"/>
                </a:solidFill>
              </a:rPr>
              <a:t>mandrijää</a:t>
            </a:r>
            <a:r>
              <a:rPr lang="fi-FI" sz="2500" dirty="0">
                <a:solidFill>
                  <a:srgbClr val="000000"/>
                </a:solidFill>
              </a:rPr>
              <a:t> </a:t>
            </a:r>
            <a:r>
              <a:rPr lang="fi-FI" sz="2500" dirty="0" err="1">
                <a:solidFill>
                  <a:srgbClr val="000000"/>
                </a:solidFill>
              </a:rPr>
              <a:t>sulamisel</a:t>
            </a:r>
            <a:r>
              <a:rPr lang="fi-FI" sz="2500" dirty="0">
                <a:solidFill>
                  <a:srgbClr val="000000"/>
                </a:solidFill>
                <a:latin typeface="Arial"/>
                <a:ea typeface="Arial"/>
                <a:cs typeface="Arial"/>
                <a:sym typeface="Arial"/>
              </a:rPr>
              <a:t> jää alla </a:t>
            </a:r>
            <a:br>
              <a:rPr lang="fi-FI" sz="2500" dirty="0">
                <a:solidFill>
                  <a:srgbClr val="000000"/>
                </a:solidFill>
                <a:latin typeface="Arial"/>
                <a:ea typeface="Arial"/>
                <a:cs typeface="Arial"/>
                <a:sym typeface="Arial"/>
              </a:rPr>
            </a:br>
            <a:r>
              <a:rPr lang="fi-FI" sz="2500" dirty="0">
                <a:solidFill>
                  <a:srgbClr val="000000"/>
                </a:solidFill>
                <a:latin typeface="Arial"/>
                <a:ea typeface="Arial"/>
                <a:cs typeface="Arial"/>
                <a:sym typeface="Arial"/>
              </a:rPr>
              <a:t>ja </a:t>
            </a:r>
            <a:r>
              <a:rPr lang="fi-FI" sz="2500" dirty="0" err="1">
                <a:solidFill>
                  <a:srgbClr val="000000"/>
                </a:solidFill>
                <a:latin typeface="Arial"/>
                <a:ea typeface="Arial"/>
                <a:cs typeface="Arial"/>
                <a:sym typeface="Arial"/>
              </a:rPr>
              <a:t>sisse</a:t>
            </a:r>
            <a:r>
              <a:rPr lang="fi-FI" sz="2500" dirty="0">
                <a:solidFill>
                  <a:srgbClr val="000000"/>
                </a:solidFill>
                <a:latin typeface="Arial"/>
                <a:ea typeface="Arial"/>
                <a:cs typeface="Arial"/>
                <a:sym typeface="Arial"/>
              </a:rPr>
              <a:t> </a:t>
            </a:r>
            <a:r>
              <a:rPr lang="fi-FI" sz="2500" dirty="0" err="1">
                <a:solidFill>
                  <a:srgbClr val="000000"/>
                </a:solidFill>
                <a:latin typeface="Arial"/>
                <a:ea typeface="Arial"/>
                <a:cs typeface="Arial"/>
                <a:sym typeface="Arial"/>
              </a:rPr>
              <a:t>jäänud</a:t>
            </a:r>
            <a:r>
              <a:rPr lang="fi-FI" sz="2500" dirty="0">
                <a:solidFill>
                  <a:srgbClr val="000000"/>
                </a:solidFill>
                <a:latin typeface="Arial"/>
                <a:ea typeface="Arial"/>
                <a:cs typeface="Arial"/>
                <a:sym typeface="Arial"/>
              </a:rPr>
              <a:t> </a:t>
            </a:r>
            <a:r>
              <a:rPr lang="fi-FI" sz="2500" dirty="0" err="1">
                <a:solidFill>
                  <a:srgbClr val="000000"/>
                </a:solidFill>
              </a:rPr>
              <a:t>setetest</a:t>
            </a:r>
            <a:r>
              <a:rPr lang="fi-FI" sz="2500" dirty="0">
                <a:solidFill>
                  <a:srgbClr val="000000"/>
                </a:solidFill>
                <a:latin typeface="Arial"/>
                <a:ea typeface="Arial"/>
                <a:cs typeface="Arial"/>
                <a:sym typeface="Arial"/>
              </a:rPr>
              <a:t> (</a:t>
            </a:r>
            <a:r>
              <a:rPr lang="fi-FI" sz="2500" dirty="0" err="1">
                <a:solidFill>
                  <a:srgbClr val="000000"/>
                </a:solidFill>
                <a:latin typeface="Arial"/>
                <a:ea typeface="Arial"/>
                <a:cs typeface="Arial"/>
                <a:sym typeface="Arial"/>
              </a:rPr>
              <a:t>liiv</a:t>
            </a:r>
            <a:r>
              <a:rPr lang="fi-FI" sz="2500" dirty="0">
                <a:solidFill>
                  <a:srgbClr val="000000"/>
                </a:solidFill>
                <a:latin typeface="Arial"/>
                <a:ea typeface="Arial"/>
                <a:cs typeface="Arial"/>
                <a:sym typeface="Arial"/>
              </a:rPr>
              <a:t>, </a:t>
            </a:r>
            <a:r>
              <a:rPr lang="fi-FI" sz="2500" dirty="0" err="1">
                <a:solidFill>
                  <a:srgbClr val="000000"/>
                </a:solidFill>
                <a:latin typeface="Arial"/>
                <a:ea typeface="Arial"/>
                <a:cs typeface="Arial"/>
                <a:sym typeface="Arial"/>
              </a:rPr>
              <a:t>kruus</a:t>
            </a:r>
            <a:r>
              <a:rPr lang="fi-FI" sz="2500" dirty="0">
                <a:solidFill>
                  <a:srgbClr val="000000"/>
                </a:solidFill>
                <a:latin typeface="Arial"/>
                <a:ea typeface="Arial"/>
                <a:cs typeface="Arial"/>
                <a:sym typeface="Arial"/>
              </a:rPr>
              <a:t>, </a:t>
            </a:r>
            <a:r>
              <a:rPr lang="fi-FI" sz="2500" dirty="0" err="1">
                <a:solidFill>
                  <a:srgbClr val="000000"/>
                </a:solidFill>
                <a:latin typeface="Arial"/>
                <a:ea typeface="Arial"/>
                <a:cs typeface="Arial"/>
                <a:sym typeface="Arial"/>
              </a:rPr>
              <a:t>moreen</a:t>
            </a:r>
            <a:r>
              <a:rPr lang="fi-FI" sz="2500" dirty="0">
                <a:solidFill>
                  <a:srgbClr val="000000"/>
                </a:solidFill>
                <a:latin typeface="Arial"/>
                <a:ea typeface="Arial"/>
                <a:cs typeface="Arial"/>
                <a:sym typeface="Arial"/>
              </a:rPr>
              <a:t>, savi)</a:t>
            </a:r>
            <a:endParaRPr lang="fi-FI" sz="2500" dirty="0"/>
          </a:p>
        </p:txBody>
      </p:sp>
      <p:sp>
        <p:nvSpPr>
          <p:cNvPr id="4" name="Rectangle 3">
            <a:extLst>
              <a:ext uri="{FF2B5EF4-FFF2-40B4-BE49-F238E27FC236}">
                <a16:creationId xmlns:a16="http://schemas.microsoft.com/office/drawing/2014/main" id="{7D41244C-F129-A5B7-BA7C-3CEE145957AE}"/>
              </a:ext>
            </a:extLst>
          </p:cNvPr>
          <p:cNvSpPr/>
          <p:nvPr/>
        </p:nvSpPr>
        <p:spPr>
          <a:xfrm>
            <a:off x="0" y="136"/>
            <a:ext cx="9144000" cy="14298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254;p19">
            <a:extLst>
              <a:ext uri="{FF2B5EF4-FFF2-40B4-BE49-F238E27FC236}">
                <a16:creationId xmlns:a16="http://schemas.microsoft.com/office/drawing/2014/main" id="{C9A3B7FC-6ACE-38CB-0B30-AB9264C6C179}"/>
              </a:ext>
            </a:extLst>
          </p:cNvPr>
          <p:cNvSpPr txBox="1">
            <a:spLocks/>
          </p:cNvSpPr>
          <p:nvPr/>
        </p:nvSpPr>
        <p:spPr>
          <a:xfrm>
            <a:off x="457200" y="-12235"/>
            <a:ext cx="8686800" cy="142987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buSzPct val="100000"/>
            </a:pPr>
            <a:r>
              <a:rPr lang="fi-FI" sz="4000" b="1" dirty="0" err="1">
                <a:solidFill>
                  <a:schemeClr val="bg1"/>
                </a:solidFill>
                <a:latin typeface="+mj-lt"/>
              </a:rPr>
              <a:t>Valik</a:t>
            </a:r>
            <a:r>
              <a:rPr lang="fi-FI" sz="4000" b="1" dirty="0">
                <a:solidFill>
                  <a:schemeClr val="bg1"/>
                </a:solidFill>
                <a:latin typeface="+mj-lt"/>
              </a:rPr>
              <a:t> </a:t>
            </a:r>
            <a:r>
              <a:rPr lang="fi-FI" sz="4000" b="1" dirty="0" err="1">
                <a:solidFill>
                  <a:schemeClr val="bg1"/>
                </a:solidFill>
                <a:latin typeface="+mj-lt"/>
              </a:rPr>
              <a:t>põhilisi</a:t>
            </a:r>
            <a:r>
              <a:rPr lang="fi-FI" sz="4000" b="1" dirty="0">
                <a:solidFill>
                  <a:schemeClr val="bg1"/>
                </a:solidFill>
                <a:latin typeface="+mj-lt"/>
              </a:rPr>
              <a:t> </a:t>
            </a:r>
            <a:r>
              <a:rPr lang="fi-FI" sz="4000" b="1" dirty="0" err="1">
                <a:solidFill>
                  <a:schemeClr val="bg1"/>
                </a:solidFill>
                <a:latin typeface="+mj-lt"/>
              </a:rPr>
              <a:t>pinnavorme</a:t>
            </a:r>
            <a:r>
              <a:rPr lang="fi-FI" sz="4000" b="1" dirty="0">
                <a:solidFill>
                  <a:schemeClr val="bg1"/>
                </a:solidFill>
                <a:latin typeface="+mj-lt"/>
              </a:rPr>
              <a:t>:</a:t>
            </a:r>
          </a:p>
        </p:txBody>
      </p:sp>
      <p:sp>
        <p:nvSpPr>
          <p:cNvPr id="9" name="TextBox 8">
            <a:extLst>
              <a:ext uri="{FF2B5EF4-FFF2-40B4-BE49-F238E27FC236}">
                <a16:creationId xmlns:a16="http://schemas.microsoft.com/office/drawing/2014/main" id="{7D91CA44-CC67-1DDD-C8DA-33240D28BB11}"/>
              </a:ext>
            </a:extLst>
          </p:cNvPr>
          <p:cNvSpPr txBox="1"/>
          <p:nvPr/>
        </p:nvSpPr>
        <p:spPr>
          <a:xfrm>
            <a:off x="4064201" y="5393915"/>
            <a:ext cx="4572000" cy="307777"/>
          </a:xfrm>
          <a:prstGeom prst="rect">
            <a:avLst/>
          </a:prstGeom>
          <a:noFill/>
        </p:spPr>
        <p:txBody>
          <a:bodyPr wrap="square">
            <a:spAutoFit/>
          </a:bodyPr>
          <a:lstStyle/>
          <a:p>
            <a:r>
              <a:rPr lang="fi-FI" dirty="0" err="1">
                <a:solidFill>
                  <a:schemeClr val="bg1"/>
                </a:solidFill>
              </a:rPr>
              <a:t>Karula</a:t>
            </a:r>
            <a:r>
              <a:rPr lang="fi-FI" dirty="0">
                <a:solidFill>
                  <a:schemeClr val="bg1"/>
                </a:solidFill>
              </a:rPr>
              <a:t> </a:t>
            </a:r>
            <a:r>
              <a:rPr lang="fi-FI" dirty="0" err="1">
                <a:solidFill>
                  <a:schemeClr val="bg1"/>
                </a:solidFill>
              </a:rPr>
              <a:t>Rahvuspargi</a:t>
            </a:r>
            <a:r>
              <a:rPr lang="fi-FI" dirty="0">
                <a:solidFill>
                  <a:schemeClr val="bg1"/>
                </a:solidFill>
              </a:rPr>
              <a:t> </a:t>
            </a:r>
            <a:r>
              <a:rPr lang="fi-FI" dirty="0" err="1">
                <a:solidFill>
                  <a:schemeClr val="bg1"/>
                </a:solidFill>
              </a:rPr>
              <a:t>mõhnastik</a:t>
            </a:r>
            <a:endParaRPr lang="en-US" dirty="0">
              <a:solidFill>
                <a:schemeClr val="bg1"/>
              </a:solidFill>
            </a:endParaRPr>
          </a:p>
        </p:txBody>
      </p:sp>
      <p:sp>
        <p:nvSpPr>
          <p:cNvPr id="16" name="TextBox 15">
            <a:extLst>
              <a:ext uri="{FF2B5EF4-FFF2-40B4-BE49-F238E27FC236}">
                <a16:creationId xmlns:a16="http://schemas.microsoft.com/office/drawing/2014/main" id="{D4AD8402-E4F2-BA1C-D336-878C22FB5BC1}"/>
              </a:ext>
            </a:extLst>
          </p:cNvPr>
          <p:cNvSpPr txBox="1"/>
          <p:nvPr/>
        </p:nvSpPr>
        <p:spPr>
          <a:xfrm>
            <a:off x="6884174" y="482425"/>
            <a:ext cx="1894065" cy="538609"/>
          </a:xfrm>
          <a:prstGeom prst="rect">
            <a:avLst/>
          </a:prstGeom>
          <a:noFill/>
        </p:spPr>
        <p:txBody>
          <a:bodyPr wrap="square" rtlCol="0">
            <a:spAutoFit/>
          </a:bodyPr>
          <a:lstStyle/>
          <a:p>
            <a:pPr algn="ctr"/>
            <a:r>
              <a:rPr lang="fi-FI" sz="2900" b="1" dirty="0">
                <a:solidFill>
                  <a:schemeClr val="bg1"/>
                </a:solidFill>
              </a:rPr>
              <a:t>ÕN</a:t>
            </a:r>
            <a:endParaRPr lang="en-US" sz="2900" dirty="0">
              <a:solidFill>
                <a:schemeClr val="bg1"/>
              </a:solidFill>
            </a:endParaRPr>
          </a:p>
        </p:txBody>
      </p:sp>
      <p:grpSp>
        <p:nvGrpSpPr>
          <p:cNvPr id="2" name="Group 1">
            <a:extLst>
              <a:ext uri="{FF2B5EF4-FFF2-40B4-BE49-F238E27FC236}">
                <a16:creationId xmlns:a16="http://schemas.microsoft.com/office/drawing/2014/main" id="{7CC94676-B66C-8860-DBE0-9FCF8FF03256}"/>
              </a:ext>
            </a:extLst>
          </p:cNvPr>
          <p:cNvGrpSpPr/>
          <p:nvPr/>
        </p:nvGrpSpPr>
        <p:grpSpPr>
          <a:xfrm>
            <a:off x="6883283" y="67147"/>
            <a:ext cx="1724644" cy="1552640"/>
            <a:chOff x="6980427" y="-14383"/>
            <a:chExt cx="1894065" cy="1705164"/>
          </a:xfrm>
        </p:grpSpPr>
        <p:sp>
          <p:nvSpPr>
            <p:cNvPr id="3" name="Oval 2">
              <a:extLst>
                <a:ext uri="{FF2B5EF4-FFF2-40B4-BE49-F238E27FC236}">
                  <a16:creationId xmlns:a16="http://schemas.microsoft.com/office/drawing/2014/main" id="{DE46B281-AB39-3C61-DF4C-CCE18432403F}"/>
                </a:ext>
              </a:extLst>
            </p:cNvPr>
            <p:cNvSpPr/>
            <p:nvPr/>
          </p:nvSpPr>
          <p:spPr>
            <a:xfrm>
              <a:off x="7070606" y="-14383"/>
              <a:ext cx="1705164" cy="1705164"/>
            </a:xfrm>
            <a:prstGeom prst="ellipse">
              <a:avLst/>
            </a:prstGeom>
            <a:solidFill>
              <a:srgbClr val="BCB9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EA09D887-1C5B-0920-7FF8-BE365E36800A}"/>
                </a:ext>
              </a:extLst>
            </p:cNvPr>
            <p:cNvSpPr txBox="1"/>
            <p:nvPr/>
          </p:nvSpPr>
          <p:spPr>
            <a:xfrm>
              <a:off x="6980427" y="492050"/>
              <a:ext cx="1894065" cy="538609"/>
            </a:xfrm>
            <a:prstGeom prst="rect">
              <a:avLst/>
            </a:prstGeom>
            <a:noFill/>
          </p:spPr>
          <p:txBody>
            <a:bodyPr wrap="square" rtlCol="0" anchor="ctr">
              <a:spAutoFit/>
            </a:bodyPr>
            <a:lstStyle/>
            <a:p>
              <a:pPr algn="ctr"/>
              <a:r>
                <a:rPr lang="fi-FI" sz="2500" b="1" dirty="0">
                  <a:solidFill>
                    <a:schemeClr val="bg1"/>
                  </a:solidFill>
                </a:rPr>
                <a:t>MÕHN</a:t>
              </a:r>
              <a:endParaRPr lang="en-US" sz="2500" dirty="0">
                <a:solidFill>
                  <a:schemeClr val="bg1"/>
                </a:solidFill>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2F2F1"/>
        </a:solidFill>
        <a:effectLst/>
      </p:bgPr>
    </p:bg>
    <p:spTree>
      <p:nvGrpSpPr>
        <p:cNvPr id="1" name="Shape 294"/>
        <p:cNvGrpSpPr/>
        <p:nvPr/>
      </p:nvGrpSpPr>
      <p:grpSpPr>
        <a:xfrm>
          <a:off x="0" y="0"/>
          <a:ext cx="0" cy="0"/>
          <a:chOff x="0" y="0"/>
          <a:chExt cx="0" cy="0"/>
        </a:xfrm>
      </p:grpSpPr>
      <p:pic>
        <p:nvPicPr>
          <p:cNvPr id="20" name="Picture 19" descr="A close-up of a wet surface&#10;&#10;AI-generated content may be incorrect.">
            <a:extLst>
              <a:ext uri="{FF2B5EF4-FFF2-40B4-BE49-F238E27FC236}">
                <a16:creationId xmlns:a16="http://schemas.microsoft.com/office/drawing/2014/main" id="{F3826970-9800-843E-2A64-8AA10455863E}"/>
              </a:ext>
            </a:extLst>
          </p:cNvPr>
          <p:cNvPicPr>
            <a:picLocks noChangeAspect="1"/>
          </p:cNvPicPr>
          <p:nvPr/>
        </p:nvPicPr>
        <p:blipFill>
          <a:blip r:embed="rId3"/>
          <a:stretch>
            <a:fillRect/>
          </a:stretch>
        </p:blipFill>
        <p:spPr>
          <a:xfrm>
            <a:off x="0" y="0"/>
            <a:ext cx="9144000" cy="6858000"/>
          </a:xfrm>
          <a:prstGeom prst="rect">
            <a:avLst/>
          </a:prstGeom>
        </p:spPr>
      </p:pic>
      <p:sp>
        <p:nvSpPr>
          <p:cNvPr id="2" name="Rectangle 1">
            <a:extLst>
              <a:ext uri="{FF2B5EF4-FFF2-40B4-BE49-F238E27FC236}">
                <a16:creationId xmlns:a16="http://schemas.microsoft.com/office/drawing/2014/main" id="{2051B325-E06E-50DC-21AB-EEDD798CF783}"/>
              </a:ext>
            </a:extLst>
          </p:cNvPr>
          <p:cNvSpPr/>
          <p:nvPr/>
        </p:nvSpPr>
        <p:spPr>
          <a:xfrm>
            <a:off x="0" y="136"/>
            <a:ext cx="9144000" cy="14298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295;p24">
            <a:extLst>
              <a:ext uri="{FF2B5EF4-FFF2-40B4-BE49-F238E27FC236}">
                <a16:creationId xmlns:a16="http://schemas.microsoft.com/office/drawing/2014/main" id="{EDF43E25-7788-3D45-0330-A3D3C256EDA6}"/>
              </a:ext>
            </a:extLst>
          </p:cNvPr>
          <p:cNvSpPr txBox="1">
            <a:spLocks noGrp="1"/>
          </p:cNvSpPr>
          <p:nvPr>
            <p:ph type="title"/>
          </p:nvPr>
        </p:nvSpPr>
        <p:spPr>
          <a:xfrm>
            <a:off x="457200" y="0"/>
            <a:ext cx="8229600" cy="1417637"/>
          </a:xfrm>
          <a:prstGeom prst="rect">
            <a:avLst/>
          </a:prstGeom>
          <a:noFill/>
          <a:ln>
            <a:noFill/>
          </a:ln>
        </p:spPr>
        <p:txBody>
          <a:bodyPr spcFirstLastPara="1" wrap="square" lIns="91425" tIns="45700" rIns="91425" bIns="45700" anchor="ctr" anchorCtr="0">
            <a:normAutofit/>
          </a:bodyPr>
          <a:lstStyle/>
          <a:p>
            <a:pPr algn="l">
              <a:buSzPts val="4400"/>
            </a:pPr>
            <a:r>
              <a:rPr lang="fi-FI" sz="4000" b="1" dirty="0" err="1">
                <a:solidFill>
                  <a:schemeClr val="bg1"/>
                </a:solidFill>
                <a:latin typeface="+mj-lt"/>
              </a:rPr>
              <a:t>Peamised</a:t>
            </a:r>
            <a:r>
              <a:rPr lang="fi-FI" sz="4000" b="1" dirty="0">
                <a:solidFill>
                  <a:schemeClr val="bg1"/>
                </a:solidFill>
                <a:latin typeface="+mj-lt"/>
              </a:rPr>
              <a:t> </a:t>
            </a:r>
            <a:r>
              <a:rPr lang="fi-FI" sz="4000" b="1" dirty="0" err="1">
                <a:solidFill>
                  <a:schemeClr val="bg1"/>
                </a:solidFill>
                <a:latin typeface="+mj-lt"/>
              </a:rPr>
              <a:t>kvaternaari</a:t>
            </a:r>
            <a:r>
              <a:rPr lang="fi-FI" sz="4000" b="1" dirty="0">
                <a:solidFill>
                  <a:schemeClr val="bg1"/>
                </a:solidFill>
                <a:latin typeface="+mj-lt"/>
              </a:rPr>
              <a:t> </a:t>
            </a:r>
            <a:r>
              <a:rPr lang="fi-FI" sz="4000" b="1" dirty="0" err="1">
                <a:solidFill>
                  <a:schemeClr val="bg1"/>
                </a:solidFill>
                <a:latin typeface="+mj-lt"/>
              </a:rPr>
              <a:t>maavarad</a:t>
            </a:r>
            <a:endParaRPr sz="4000" b="1" dirty="0">
              <a:solidFill>
                <a:schemeClr val="bg1"/>
              </a:solidFill>
              <a:latin typeface="+mj-lt"/>
            </a:endParaRPr>
          </a:p>
        </p:txBody>
      </p:sp>
      <p:sp>
        <p:nvSpPr>
          <p:cNvPr id="10" name="Oval 9">
            <a:extLst>
              <a:ext uri="{FF2B5EF4-FFF2-40B4-BE49-F238E27FC236}">
                <a16:creationId xmlns:a16="http://schemas.microsoft.com/office/drawing/2014/main" id="{5741C5FE-15A1-9269-C35A-D633A6D013C5}"/>
              </a:ext>
            </a:extLst>
          </p:cNvPr>
          <p:cNvSpPr/>
          <p:nvPr/>
        </p:nvSpPr>
        <p:spPr>
          <a:xfrm>
            <a:off x="1394073" y="2124120"/>
            <a:ext cx="1778908" cy="1778908"/>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LIIV</a:t>
            </a:r>
          </a:p>
        </p:txBody>
      </p:sp>
      <p:sp>
        <p:nvSpPr>
          <p:cNvPr id="11" name="Oval 10">
            <a:extLst>
              <a:ext uri="{FF2B5EF4-FFF2-40B4-BE49-F238E27FC236}">
                <a16:creationId xmlns:a16="http://schemas.microsoft.com/office/drawing/2014/main" id="{BA6E595C-DAB0-BF37-7805-EECB74481C33}"/>
              </a:ext>
            </a:extLst>
          </p:cNvPr>
          <p:cNvSpPr/>
          <p:nvPr/>
        </p:nvSpPr>
        <p:spPr>
          <a:xfrm>
            <a:off x="3654405" y="2124120"/>
            <a:ext cx="1778908" cy="1778908"/>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KRUUS</a:t>
            </a:r>
          </a:p>
        </p:txBody>
      </p:sp>
      <p:sp>
        <p:nvSpPr>
          <p:cNvPr id="12" name="Oval 11">
            <a:extLst>
              <a:ext uri="{FF2B5EF4-FFF2-40B4-BE49-F238E27FC236}">
                <a16:creationId xmlns:a16="http://schemas.microsoft.com/office/drawing/2014/main" id="{182775BD-E912-CA28-E873-8DB39D5FEF80}"/>
              </a:ext>
            </a:extLst>
          </p:cNvPr>
          <p:cNvSpPr/>
          <p:nvPr/>
        </p:nvSpPr>
        <p:spPr>
          <a:xfrm>
            <a:off x="5947841" y="2124120"/>
            <a:ext cx="1778908" cy="1778908"/>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SAVI</a:t>
            </a:r>
          </a:p>
        </p:txBody>
      </p:sp>
      <p:sp>
        <p:nvSpPr>
          <p:cNvPr id="13" name="Oval 12">
            <a:extLst>
              <a:ext uri="{FF2B5EF4-FFF2-40B4-BE49-F238E27FC236}">
                <a16:creationId xmlns:a16="http://schemas.microsoft.com/office/drawing/2014/main" id="{65CE0040-111D-A575-244A-9331B4F1C48A}"/>
              </a:ext>
            </a:extLst>
          </p:cNvPr>
          <p:cNvSpPr/>
          <p:nvPr/>
        </p:nvSpPr>
        <p:spPr>
          <a:xfrm>
            <a:off x="1394073" y="4073220"/>
            <a:ext cx="1778908" cy="1778908"/>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TURVAS</a:t>
            </a:r>
          </a:p>
        </p:txBody>
      </p:sp>
      <p:sp>
        <p:nvSpPr>
          <p:cNvPr id="14" name="Oval 13">
            <a:extLst>
              <a:ext uri="{FF2B5EF4-FFF2-40B4-BE49-F238E27FC236}">
                <a16:creationId xmlns:a16="http://schemas.microsoft.com/office/drawing/2014/main" id="{A7CFA26E-E69E-68AE-2732-02DD17539DB7}"/>
              </a:ext>
            </a:extLst>
          </p:cNvPr>
          <p:cNvSpPr/>
          <p:nvPr/>
        </p:nvSpPr>
        <p:spPr>
          <a:xfrm>
            <a:off x="3654405" y="4073220"/>
            <a:ext cx="1778908" cy="1778908"/>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JÄRVE-</a:t>
            </a:r>
            <a:br>
              <a:rPr lang="en-US" sz="2000" b="1" dirty="0"/>
            </a:br>
            <a:r>
              <a:rPr lang="en-US" sz="2000" b="1" dirty="0">
                <a:solidFill>
                  <a:schemeClr val="tx1"/>
                </a:solidFill>
              </a:rPr>
              <a:t>LUBI</a:t>
            </a:r>
          </a:p>
        </p:txBody>
      </p:sp>
      <p:sp>
        <p:nvSpPr>
          <p:cNvPr id="15" name="Oval 14">
            <a:extLst>
              <a:ext uri="{FF2B5EF4-FFF2-40B4-BE49-F238E27FC236}">
                <a16:creationId xmlns:a16="http://schemas.microsoft.com/office/drawing/2014/main" id="{59EB4CDA-29F2-1F13-45D9-6457A168137F}"/>
              </a:ext>
            </a:extLst>
          </p:cNvPr>
          <p:cNvSpPr/>
          <p:nvPr/>
        </p:nvSpPr>
        <p:spPr>
          <a:xfrm>
            <a:off x="5947841" y="4073220"/>
            <a:ext cx="1778908" cy="1778908"/>
          </a:xfrm>
          <a:prstGeom prst="ellipse">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JÄRVE-</a:t>
            </a:r>
            <a:br>
              <a:rPr lang="en-US" sz="2000" b="1" dirty="0"/>
            </a:br>
            <a:r>
              <a:rPr lang="en-US" sz="2000" b="1" dirty="0">
                <a:solidFill>
                  <a:schemeClr val="tx1"/>
                </a:solidFill>
              </a:rPr>
              <a:t>MUDA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2F2F1"/>
        </a:solidFill>
        <a:effectLst/>
      </p:bgPr>
    </p:bg>
    <p:spTree>
      <p:nvGrpSpPr>
        <p:cNvPr id="1" name="Shape 300"/>
        <p:cNvGrpSpPr/>
        <p:nvPr/>
      </p:nvGrpSpPr>
      <p:grpSpPr>
        <a:xfrm>
          <a:off x="0" y="0"/>
          <a:ext cx="0" cy="0"/>
          <a:chOff x="0" y="0"/>
          <a:chExt cx="0" cy="0"/>
        </a:xfrm>
      </p:grpSpPr>
      <p:sp>
        <p:nvSpPr>
          <p:cNvPr id="2" name="Rectangle 1">
            <a:extLst>
              <a:ext uri="{FF2B5EF4-FFF2-40B4-BE49-F238E27FC236}">
                <a16:creationId xmlns:a16="http://schemas.microsoft.com/office/drawing/2014/main" id="{F65355F5-60D4-28E5-7A93-1808A88052AD}"/>
              </a:ext>
            </a:extLst>
          </p:cNvPr>
          <p:cNvSpPr/>
          <p:nvPr/>
        </p:nvSpPr>
        <p:spPr>
          <a:xfrm>
            <a:off x="0" y="-12235"/>
            <a:ext cx="9144000" cy="14298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95;p24">
            <a:extLst>
              <a:ext uri="{FF2B5EF4-FFF2-40B4-BE49-F238E27FC236}">
                <a16:creationId xmlns:a16="http://schemas.microsoft.com/office/drawing/2014/main" id="{75830D11-EF38-E7BC-3A96-3276517EA67A}"/>
              </a:ext>
            </a:extLst>
          </p:cNvPr>
          <p:cNvSpPr txBox="1">
            <a:spLocks/>
          </p:cNvSpPr>
          <p:nvPr/>
        </p:nvSpPr>
        <p:spPr>
          <a:xfrm>
            <a:off x="457200" y="-24611"/>
            <a:ext cx="8229600" cy="1429877"/>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buSzPts val="4400"/>
            </a:pPr>
            <a:r>
              <a:rPr lang="fi-FI" sz="4000" b="1" dirty="0" err="1">
                <a:solidFill>
                  <a:schemeClr val="bg1"/>
                </a:solidFill>
                <a:latin typeface="+mj-lt"/>
              </a:rPr>
              <a:t>Peamised</a:t>
            </a:r>
            <a:r>
              <a:rPr lang="fi-FI" sz="4000" b="1" dirty="0">
                <a:solidFill>
                  <a:schemeClr val="bg1"/>
                </a:solidFill>
                <a:latin typeface="+mj-lt"/>
              </a:rPr>
              <a:t> </a:t>
            </a:r>
            <a:r>
              <a:rPr lang="fi-FI" sz="4000" b="1" dirty="0" err="1">
                <a:solidFill>
                  <a:schemeClr val="bg1"/>
                </a:solidFill>
                <a:latin typeface="+mj-lt"/>
              </a:rPr>
              <a:t>kvaternaari</a:t>
            </a:r>
            <a:r>
              <a:rPr lang="fi-FI" sz="4000" b="1" dirty="0">
                <a:solidFill>
                  <a:schemeClr val="bg1"/>
                </a:solidFill>
                <a:latin typeface="+mj-lt"/>
              </a:rPr>
              <a:t> </a:t>
            </a:r>
            <a:r>
              <a:rPr lang="fi-FI" sz="4000" b="1" dirty="0" err="1">
                <a:solidFill>
                  <a:schemeClr val="bg1"/>
                </a:solidFill>
                <a:latin typeface="+mj-lt"/>
              </a:rPr>
              <a:t>maavarad</a:t>
            </a:r>
            <a:endParaRPr lang="fi-FI" sz="4000" b="1" dirty="0">
              <a:solidFill>
                <a:schemeClr val="bg1"/>
              </a:solidFill>
              <a:latin typeface="+mj-lt"/>
            </a:endParaRPr>
          </a:p>
        </p:txBody>
      </p:sp>
      <p:sp>
        <p:nvSpPr>
          <p:cNvPr id="302" name="Google Shape;302;g3a018986ffc_1_64"/>
          <p:cNvSpPr txBox="1">
            <a:spLocks noGrp="1"/>
          </p:cNvSpPr>
          <p:nvPr>
            <p:ph type="body" idx="1"/>
          </p:nvPr>
        </p:nvSpPr>
        <p:spPr>
          <a:xfrm>
            <a:off x="457200" y="1692137"/>
            <a:ext cx="8229600" cy="2320337"/>
          </a:xfrm>
          <a:prstGeom prst="rect">
            <a:avLst/>
          </a:prstGeom>
          <a:noFill/>
          <a:ln>
            <a:noFill/>
          </a:ln>
        </p:spPr>
        <p:txBody>
          <a:bodyPr spcFirstLastPara="1" wrap="square" lIns="91425" tIns="45700" rIns="91425" bIns="45700" anchor="t" anchorCtr="0">
            <a:normAutofit/>
          </a:bodyPr>
          <a:lstStyle/>
          <a:p>
            <a:pPr marL="0" indent="0">
              <a:spcBef>
                <a:spcPts val="592"/>
              </a:spcBef>
              <a:buNone/>
            </a:pPr>
            <a:r>
              <a:rPr lang="fi-FI" sz="2500" b="1" dirty="0">
                <a:latin typeface="+mn-lt"/>
              </a:rPr>
              <a:t>EHITUSMAAVARAD: </a:t>
            </a:r>
          </a:p>
          <a:p>
            <a:pPr marL="0" indent="0">
              <a:spcBef>
                <a:spcPts val="592"/>
              </a:spcBef>
              <a:buNone/>
            </a:pPr>
            <a:endParaRPr sz="200" b="1" dirty="0">
              <a:latin typeface="+mn-lt"/>
            </a:endParaRPr>
          </a:p>
          <a:p>
            <a:pPr marL="914388" lvl="1" indent="-457200">
              <a:spcBef>
                <a:spcPts val="592"/>
              </a:spcBef>
              <a:buFont typeface="+mj-lt"/>
              <a:buAutoNum type="arabicPeriod"/>
            </a:pPr>
            <a:r>
              <a:rPr lang="fi-FI" sz="2200" b="1" dirty="0" err="1">
                <a:latin typeface="+mn-lt"/>
              </a:rPr>
              <a:t>Liiv</a:t>
            </a:r>
            <a:r>
              <a:rPr lang="fi-FI" sz="2200" b="1" dirty="0">
                <a:latin typeface="+mn-lt"/>
              </a:rPr>
              <a:t> ja </a:t>
            </a:r>
            <a:r>
              <a:rPr lang="fi-FI" sz="2200" b="1" dirty="0" err="1">
                <a:latin typeface="+mn-lt"/>
              </a:rPr>
              <a:t>kruus</a:t>
            </a:r>
            <a:r>
              <a:rPr lang="fi-FI" sz="2200" b="1" dirty="0">
                <a:latin typeface="+mn-lt"/>
              </a:rPr>
              <a:t> </a:t>
            </a:r>
            <a:r>
              <a:rPr lang="fi-FI" sz="2200" dirty="0">
                <a:latin typeface="+mn-lt"/>
              </a:rPr>
              <a:t>– </a:t>
            </a:r>
            <a:r>
              <a:rPr lang="fi-FI" sz="2200" dirty="0" err="1">
                <a:latin typeface="+mn-lt"/>
              </a:rPr>
              <a:t>liustiku</a:t>
            </a:r>
            <a:r>
              <a:rPr lang="fi-FI" sz="2200" dirty="0">
                <a:latin typeface="+mn-lt"/>
              </a:rPr>
              <a:t> ja </a:t>
            </a:r>
            <a:r>
              <a:rPr lang="fi-FI" sz="2200" dirty="0" err="1">
                <a:latin typeface="+mn-lt"/>
              </a:rPr>
              <a:t>jõgede</a:t>
            </a:r>
            <a:r>
              <a:rPr lang="fi-FI" sz="2200" dirty="0">
                <a:latin typeface="+mn-lt"/>
              </a:rPr>
              <a:t> </a:t>
            </a:r>
            <a:r>
              <a:rPr lang="fi-FI" sz="2200" dirty="0" err="1">
                <a:latin typeface="+mn-lt"/>
              </a:rPr>
              <a:t>setted</a:t>
            </a:r>
            <a:br>
              <a:rPr lang="fi-FI" sz="2200" dirty="0">
                <a:latin typeface="+mn-lt"/>
              </a:rPr>
            </a:br>
            <a:r>
              <a:rPr lang="fi-FI" sz="2200" dirty="0">
                <a:latin typeface="+mn-lt"/>
              </a:rPr>
              <a:t>(</a:t>
            </a:r>
            <a:r>
              <a:rPr lang="fi-FI" sz="2200" dirty="0" err="1">
                <a:latin typeface="+mn-lt"/>
              </a:rPr>
              <a:t>teedeehitus</a:t>
            </a:r>
            <a:r>
              <a:rPr lang="fi-FI" sz="2200" dirty="0">
                <a:latin typeface="+mn-lt"/>
              </a:rPr>
              <a:t> ja </a:t>
            </a:r>
            <a:r>
              <a:rPr lang="fi-FI" sz="2200" dirty="0" err="1">
                <a:latin typeface="+mn-lt"/>
              </a:rPr>
              <a:t>betooni</a:t>
            </a:r>
            <a:r>
              <a:rPr lang="fi-FI" sz="2200" dirty="0">
                <a:latin typeface="+mn-lt"/>
              </a:rPr>
              <a:t> valmistamine); </a:t>
            </a:r>
            <a:endParaRPr sz="2200" dirty="0">
              <a:latin typeface="+mn-lt"/>
            </a:endParaRPr>
          </a:p>
          <a:p>
            <a:pPr marL="914388" lvl="1" indent="-457200">
              <a:spcBef>
                <a:spcPts val="592"/>
              </a:spcBef>
              <a:buFont typeface="+mj-lt"/>
              <a:buAutoNum type="arabicPeriod"/>
            </a:pPr>
            <a:r>
              <a:rPr lang="fi-FI" sz="2200" b="1" dirty="0">
                <a:latin typeface="+mn-lt"/>
              </a:rPr>
              <a:t>Savi</a:t>
            </a:r>
            <a:r>
              <a:rPr lang="fi-FI" sz="2200" dirty="0">
                <a:latin typeface="+mn-lt"/>
              </a:rPr>
              <a:t> – </a:t>
            </a:r>
            <a:r>
              <a:rPr lang="fi-FI" sz="2200" dirty="0" err="1">
                <a:latin typeface="+mn-lt"/>
              </a:rPr>
              <a:t>liustiku</a:t>
            </a:r>
            <a:r>
              <a:rPr lang="fi-FI" sz="2200" dirty="0">
                <a:latin typeface="+mn-lt"/>
              </a:rPr>
              <a:t>- ja </a:t>
            </a:r>
            <a:r>
              <a:rPr lang="fi-FI" sz="2200" dirty="0" err="1">
                <a:latin typeface="+mn-lt"/>
              </a:rPr>
              <a:t>järvesetted</a:t>
            </a:r>
            <a:br>
              <a:rPr lang="fi-FI" sz="2200" dirty="0">
                <a:latin typeface="+mn-lt"/>
              </a:rPr>
            </a:br>
            <a:r>
              <a:rPr lang="fi-FI" sz="2200" dirty="0">
                <a:latin typeface="+mn-lt"/>
              </a:rPr>
              <a:t>(</a:t>
            </a:r>
            <a:r>
              <a:rPr lang="fi-FI" sz="2200" dirty="0" err="1">
                <a:latin typeface="+mn-lt"/>
              </a:rPr>
              <a:t>tellised</a:t>
            </a:r>
            <a:r>
              <a:rPr lang="fi-FI" sz="2200" dirty="0">
                <a:latin typeface="+mn-lt"/>
              </a:rPr>
              <a:t> ja </a:t>
            </a:r>
            <a:r>
              <a:rPr lang="fi-FI" sz="2200" dirty="0" err="1">
                <a:latin typeface="+mn-lt"/>
              </a:rPr>
              <a:t>keraamika</a:t>
            </a:r>
            <a:r>
              <a:rPr lang="fi-FI" sz="2200" dirty="0">
                <a:latin typeface="+mn-lt"/>
              </a:rPr>
              <a:t>). </a:t>
            </a:r>
            <a:endParaRPr sz="2200" dirty="0">
              <a:latin typeface="+mn-lt"/>
            </a:endParaRPr>
          </a:p>
          <a:p>
            <a:pPr marL="0" indent="0">
              <a:spcBef>
                <a:spcPts val="592"/>
              </a:spcBef>
              <a:buNone/>
            </a:pPr>
            <a:endParaRPr sz="2500" dirty="0">
              <a:latin typeface="+mn-lt"/>
            </a:endParaRPr>
          </a:p>
          <a:p>
            <a:pPr marL="342891" indent="-154936">
              <a:spcBef>
                <a:spcPts val="592"/>
              </a:spcBef>
              <a:buSzPts val="3200"/>
              <a:buNone/>
            </a:pPr>
            <a:endParaRPr sz="2500" dirty="0">
              <a:latin typeface="+mn-lt"/>
            </a:endParaRPr>
          </a:p>
          <a:p>
            <a:pPr marL="342891" indent="-154936">
              <a:spcBef>
                <a:spcPts val="592"/>
              </a:spcBef>
              <a:buSzPts val="3200"/>
              <a:buNone/>
            </a:pPr>
            <a:endParaRPr sz="2500" dirty="0">
              <a:latin typeface="+mn-lt"/>
            </a:endParaRPr>
          </a:p>
        </p:txBody>
      </p:sp>
      <p:pic>
        <p:nvPicPr>
          <p:cNvPr id="303" name="Google Shape;303;g3a018986ffc_1_64"/>
          <p:cNvPicPr preferRelativeResize="0"/>
          <p:nvPr/>
        </p:nvPicPr>
        <p:blipFill>
          <a:blip r:embed="rId3">
            <a:alphaModFix/>
          </a:blip>
          <a:stretch>
            <a:fillRect/>
          </a:stretch>
        </p:blipFill>
        <p:spPr>
          <a:xfrm>
            <a:off x="1" y="4024850"/>
            <a:ext cx="2833151" cy="2833151"/>
          </a:xfrm>
          <a:prstGeom prst="rect">
            <a:avLst/>
          </a:prstGeom>
          <a:noFill/>
          <a:ln>
            <a:noFill/>
          </a:ln>
        </p:spPr>
      </p:pic>
      <p:pic>
        <p:nvPicPr>
          <p:cNvPr id="304" name="Google Shape;304;g3a018986ffc_1_64"/>
          <p:cNvPicPr preferRelativeResize="0"/>
          <p:nvPr/>
        </p:nvPicPr>
        <p:blipFill>
          <a:blip r:embed="rId4">
            <a:alphaModFix/>
          </a:blip>
          <a:stretch>
            <a:fillRect/>
          </a:stretch>
        </p:blipFill>
        <p:spPr>
          <a:xfrm>
            <a:off x="2214375" y="4024850"/>
            <a:ext cx="4244420" cy="2833151"/>
          </a:xfrm>
          <a:prstGeom prst="rect">
            <a:avLst/>
          </a:prstGeom>
          <a:noFill/>
          <a:ln>
            <a:noFill/>
          </a:ln>
        </p:spPr>
      </p:pic>
      <p:pic>
        <p:nvPicPr>
          <p:cNvPr id="305" name="Google Shape;305;g3a018986ffc_1_64"/>
          <p:cNvPicPr preferRelativeResize="0"/>
          <p:nvPr/>
        </p:nvPicPr>
        <p:blipFill>
          <a:blip r:embed="rId5">
            <a:alphaModFix/>
          </a:blip>
          <a:stretch>
            <a:fillRect/>
          </a:stretch>
        </p:blipFill>
        <p:spPr>
          <a:xfrm>
            <a:off x="5334723" y="4024846"/>
            <a:ext cx="3809279" cy="2833151"/>
          </a:xfrm>
          <a:prstGeom prst="rect">
            <a:avLst/>
          </a:prstGeom>
          <a:noFill/>
          <a:ln>
            <a:noFill/>
          </a:ln>
        </p:spPr>
      </p:pic>
      <p:sp>
        <p:nvSpPr>
          <p:cNvPr id="7" name="object 8">
            <a:extLst>
              <a:ext uri="{FF2B5EF4-FFF2-40B4-BE49-F238E27FC236}">
                <a16:creationId xmlns:a16="http://schemas.microsoft.com/office/drawing/2014/main" id="{14E1F743-1AE0-5DA8-C6B7-863D63DCD883}"/>
              </a:ext>
            </a:extLst>
          </p:cNvPr>
          <p:cNvSpPr/>
          <p:nvPr/>
        </p:nvSpPr>
        <p:spPr>
          <a:xfrm>
            <a:off x="514951" y="2476897"/>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chemeClr val="bg2">
              <a:lumMod val="40000"/>
              <a:lumOff val="60000"/>
            </a:schemeClr>
          </a:solidFill>
          <a:ln w="25400">
            <a:solidFill>
              <a:schemeClr val="bg2">
                <a:lumMod val="40000"/>
                <a:lumOff val="60000"/>
              </a:schemeClr>
            </a:solidFill>
          </a:ln>
        </p:spPr>
        <p:txBody>
          <a:bodyPr wrap="square" lIns="0" tIns="0" rIns="0" bIns="0" rtlCol="0"/>
          <a:lstStyle/>
          <a:p>
            <a:endParaRPr/>
          </a:p>
        </p:txBody>
      </p:sp>
      <p:sp>
        <p:nvSpPr>
          <p:cNvPr id="8" name="object 8">
            <a:extLst>
              <a:ext uri="{FF2B5EF4-FFF2-40B4-BE49-F238E27FC236}">
                <a16:creationId xmlns:a16="http://schemas.microsoft.com/office/drawing/2014/main" id="{5236D1C9-6AFD-1C1A-F914-16E37565419D}"/>
              </a:ext>
            </a:extLst>
          </p:cNvPr>
          <p:cNvSpPr/>
          <p:nvPr/>
        </p:nvSpPr>
        <p:spPr>
          <a:xfrm>
            <a:off x="514951" y="3186362"/>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chemeClr val="bg2">
              <a:lumMod val="40000"/>
              <a:lumOff val="60000"/>
            </a:schemeClr>
          </a:solidFill>
          <a:ln w="25400">
            <a:solidFill>
              <a:schemeClr val="bg2">
                <a:lumMod val="40000"/>
                <a:lumOff val="60000"/>
              </a:schemeClr>
            </a:solidFill>
          </a:ln>
        </p:spPr>
        <p:txBody>
          <a:bodyPr wrap="square" lIns="0" tIns="0" rIns="0" bIns="0" rtlCol="0"/>
          <a:lstStyle/>
          <a:p>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2F2F1"/>
        </a:solidFill>
        <a:effectLst/>
      </p:bgPr>
    </p:bg>
    <p:spTree>
      <p:nvGrpSpPr>
        <p:cNvPr id="1" name="Shape 309"/>
        <p:cNvGrpSpPr/>
        <p:nvPr/>
      </p:nvGrpSpPr>
      <p:grpSpPr>
        <a:xfrm>
          <a:off x="0" y="0"/>
          <a:ext cx="0" cy="0"/>
          <a:chOff x="0" y="0"/>
          <a:chExt cx="0" cy="0"/>
        </a:xfrm>
      </p:grpSpPr>
      <p:sp>
        <p:nvSpPr>
          <p:cNvPr id="2" name="Rectangle 1">
            <a:extLst>
              <a:ext uri="{FF2B5EF4-FFF2-40B4-BE49-F238E27FC236}">
                <a16:creationId xmlns:a16="http://schemas.microsoft.com/office/drawing/2014/main" id="{E6BBAE99-DA7C-EA82-B8AC-9AD3083069C3}"/>
              </a:ext>
            </a:extLst>
          </p:cNvPr>
          <p:cNvSpPr/>
          <p:nvPr/>
        </p:nvSpPr>
        <p:spPr>
          <a:xfrm>
            <a:off x="0" y="-12235"/>
            <a:ext cx="9144000" cy="14298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95;p24">
            <a:extLst>
              <a:ext uri="{FF2B5EF4-FFF2-40B4-BE49-F238E27FC236}">
                <a16:creationId xmlns:a16="http://schemas.microsoft.com/office/drawing/2014/main" id="{D6260035-EB71-BC06-8BA2-228ABCCD84E2}"/>
              </a:ext>
            </a:extLst>
          </p:cNvPr>
          <p:cNvSpPr txBox="1">
            <a:spLocks/>
          </p:cNvSpPr>
          <p:nvPr/>
        </p:nvSpPr>
        <p:spPr>
          <a:xfrm>
            <a:off x="457200" y="-25246"/>
            <a:ext cx="8229600" cy="1430512"/>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buSzPts val="4400"/>
            </a:pPr>
            <a:r>
              <a:rPr lang="fi-FI" sz="4000" b="1" dirty="0" err="1">
                <a:solidFill>
                  <a:schemeClr val="bg1"/>
                </a:solidFill>
                <a:latin typeface="+mj-lt"/>
              </a:rPr>
              <a:t>Peamised</a:t>
            </a:r>
            <a:r>
              <a:rPr lang="fi-FI" sz="4000" b="1" dirty="0">
                <a:solidFill>
                  <a:schemeClr val="bg1"/>
                </a:solidFill>
                <a:latin typeface="+mj-lt"/>
              </a:rPr>
              <a:t> </a:t>
            </a:r>
            <a:r>
              <a:rPr lang="fi-FI" sz="4000" b="1" dirty="0" err="1">
                <a:solidFill>
                  <a:schemeClr val="bg1"/>
                </a:solidFill>
                <a:latin typeface="+mj-lt"/>
              </a:rPr>
              <a:t>kvaternaari</a:t>
            </a:r>
            <a:r>
              <a:rPr lang="fi-FI" sz="4000" b="1" dirty="0">
                <a:solidFill>
                  <a:schemeClr val="bg1"/>
                </a:solidFill>
                <a:latin typeface="+mj-lt"/>
              </a:rPr>
              <a:t> </a:t>
            </a:r>
            <a:r>
              <a:rPr lang="fi-FI" sz="4000" b="1" dirty="0" err="1">
                <a:solidFill>
                  <a:schemeClr val="bg1"/>
                </a:solidFill>
                <a:latin typeface="+mj-lt"/>
              </a:rPr>
              <a:t>maavarad</a:t>
            </a:r>
            <a:endParaRPr lang="fi-FI" sz="4000" b="1" dirty="0">
              <a:solidFill>
                <a:schemeClr val="bg1"/>
              </a:solidFill>
              <a:latin typeface="+mj-lt"/>
            </a:endParaRPr>
          </a:p>
        </p:txBody>
      </p:sp>
      <p:sp>
        <p:nvSpPr>
          <p:cNvPr id="311" name="Google Shape;311;g3a018986ffc_1_57"/>
          <p:cNvSpPr txBox="1">
            <a:spLocks noGrp="1"/>
          </p:cNvSpPr>
          <p:nvPr>
            <p:ph type="body" idx="1"/>
          </p:nvPr>
        </p:nvSpPr>
        <p:spPr>
          <a:xfrm>
            <a:off x="457199" y="1692138"/>
            <a:ext cx="8090035" cy="2576400"/>
          </a:xfrm>
          <a:prstGeom prst="rect">
            <a:avLst/>
          </a:prstGeom>
          <a:noFill/>
          <a:ln>
            <a:noFill/>
          </a:ln>
        </p:spPr>
        <p:txBody>
          <a:bodyPr spcFirstLastPara="1" wrap="square" lIns="91425" tIns="45700" rIns="91425" bIns="45700" anchor="t" anchorCtr="0">
            <a:normAutofit/>
          </a:bodyPr>
          <a:lstStyle/>
          <a:p>
            <a:pPr marL="0" indent="0">
              <a:spcBef>
                <a:spcPts val="592"/>
              </a:spcBef>
              <a:buNone/>
            </a:pPr>
            <a:r>
              <a:rPr lang="fi-FI" sz="2500" b="1" dirty="0">
                <a:latin typeface="+mn-lt"/>
              </a:rPr>
              <a:t>ORGAANILISED MAAVARAD: </a:t>
            </a:r>
            <a:endParaRPr sz="2500" b="1" dirty="0">
              <a:latin typeface="+mn-lt"/>
            </a:endParaRPr>
          </a:p>
          <a:p>
            <a:pPr marL="0" indent="0">
              <a:spcBef>
                <a:spcPts val="592"/>
              </a:spcBef>
              <a:buNone/>
            </a:pPr>
            <a:endParaRPr sz="300" dirty="0">
              <a:latin typeface="+mn-lt"/>
            </a:endParaRPr>
          </a:p>
          <a:p>
            <a:pPr marL="971538" lvl="1" indent="-514350">
              <a:spcBef>
                <a:spcPts val="592"/>
              </a:spcBef>
              <a:buFont typeface="+mj-lt"/>
              <a:buAutoNum type="arabicPeriod"/>
            </a:pPr>
            <a:r>
              <a:rPr lang="fi-FI" sz="2200" b="1" dirty="0" err="1">
                <a:latin typeface="+mn-lt"/>
              </a:rPr>
              <a:t>Turvas</a:t>
            </a:r>
            <a:r>
              <a:rPr lang="fi-FI" sz="2200" dirty="0">
                <a:latin typeface="+mn-lt"/>
              </a:rPr>
              <a:t> – </a:t>
            </a:r>
            <a:r>
              <a:rPr lang="fi-FI" sz="2200" dirty="0" err="1">
                <a:latin typeface="+mn-lt"/>
              </a:rPr>
              <a:t>tekib</a:t>
            </a:r>
            <a:r>
              <a:rPr lang="fi-FI" sz="2200" dirty="0">
                <a:latin typeface="+mn-lt"/>
              </a:rPr>
              <a:t> </a:t>
            </a:r>
            <a:r>
              <a:rPr lang="fi-FI" sz="2200" dirty="0" err="1">
                <a:latin typeface="+mn-lt"/>
              </a:rPr>
              <a:t>soodes</a:t>
            </a:r>
            <a:r>
              <a:rPr lang="fi-FI" sz="2200" dirty="0">
                <a:latin typeface="+mn-lt"/>
              </a:rPr>
              <a:t> </a:t>
            </a:r>
            <a:r>
              <a:rPr lang="fi-FI" sz="2200" dirty="0" err="1">
                <a:latin typeface="+mn-lt"/>
              </a:rPr>
              <a:t>taimede</a:t>
            </a:r>
            <a:r>
              <a:rPr lang="fi-FI" sz="2200" dirty="0">
                <a:latin typeface="+mn-lt"/>
              </a:rPr>
              <a:t> </a:t>
            </a:r>
            <a:r>
              <a:rPr lang="fi-FI" sz="2200" dirty="0" err="1">
                <a:latin typeface="+mn-lt"/>
              </a:rPr>
              <a:t>lagunemisel</a:t>
            </a:r>
            <a:r>
              <a:rPr lang="fi-FI" sz="2200" dirty="0">
                <a:latin typeface="+mn-lt"/>
              </a:rPr>
              <a:t> </a:t>
            </a:r>
            <a:r>
              <a:rPr lang="fi-FI" sz="2200" dirty="0" err="1">
                <a:latin typeface="+mn-lt"/>
              </a:rPr>
              <a:t>hapniku</a:t>
            </a:r>
            <a:r>
              <a:rPr lang="fi-FI" sz="2200" dirty="0">
                <a:latin typeface="+mn-lt"/>
              </a:rPr>
              <a:t>-</a:t>
            </a:r>
            <a:br>
              <a:rPr lang="fi-FI" sz="2200" dirty="0">
                <a:latin typeface="+mn-lt"/>
              </a:rPr>
            </a:br>
            <a:r>
              <a:rPr lang="fi-FI" sz="2200" dirty="0" err="1">
                <a:latin typeface="+mn-lt"/>
              </a:rPr>
              <a:t>vaeses</a:t>
            </a:r>
            <a:r>
              <a:rPr lang="fi-FI" sz="2200" dirty="0">
                <a:latin typeface="+mn-lt"/>
              </a:rPr>
              <a:t> </a:t>
            </a:r>
            <a:r>
              <a:rPr lang="fi-FI" sz="2200" dirty="0" err="1">
                <a:latin typeface="+mn-lt"/>
              </a:rPr>
              <a:t>keskkonnas</a:t>
            </a:r>
            <a:r>
              <a:rPr lang="fi-FI" sz="2200" dirty="0">
                <a:latin typeface="+mn-lt"/>
              </a:rPr>
              <a:t> (</a:t>
            </a:r>
            <a:r>
              <a:rPr lang="fi-FI" sz="2200" dirty="0" err="1">
                <a:latin typeface="+mn-lt"/>
              </a:rPr>
              <a:t>aiandus</a:t>
            </a:r>
            <a:r>
              <a:rPr lang="fi-FI" sz="2200" dirty="0">
                <a:latin typeface="+mn-lt"/>
              </a:rPr>
              <a:t>, </a:t>
            </a:r>
            <a:r>
              <a:rPr lang="fi-FI" sz="2200" dirty="0" err="1">
                <a:latin typeface="+mn-lt"/>
              </a:rPr>
              <a:t>energeetika</a:t>
            </a:r>
            <a:r>
              <a:rPr lang="fi-FI" sz="2200" dirty="0">
                <a:latin typeface="+mn-lt"/>
              </a:rPr>
              <a:t>, </a:t>
            </a:r>
            <a:r>
              <a:rPr lang="fi-FI" sz="2200" dirty="0" err="1">
                <a:latin typeface="+mn-lt"/>
              </a:rPr>
              <a:t>keemia</a:t>
            </a:r>
            <a:r>
              <a:rPr lang="fi-FI" sz="2200" dirty="0">
                <a:latin typeface="+mn-lt"/>
              </a:rPr>
              <a:t>);</a:t>
            </a:r>
            <a:endParaRPr sz="2200" dirty="0">
              <a:latin typeface="+mn-lt"/>
            </a:endParaRPr>
          </a:p>
          <a:p>
            <a:pPr marL="971538" lvl="1" indent="-514350">
              <a:spcBef>
                <a:spcPts val="592"/>
              </a:spcBef>
              <a:buFont typeface="+mj-lt"/>
              <a:buAutoNum type="arabicPeriod"/>
            </a:pPr>
            <a:r>
              <a:rPr lang="fi-FI" sz="2200" b="1" dirty="0" err="1">
                <a:latin typeface="+mn-lt"/>
              </a:rPr>
              <a:t>Järvemuda</a:t>
            </a:r>
            <a:r>
              <a:rPr lang="fi-FI" sz="2200" b="1" dirty="0">
                <a:latin typeface="+mn-lt"/>
              </a:rPr>
              <a:t> ja </a:t>
            </a:r>
            <a:r>
              <a:rPr lang="fi-FI" sz="2200" b="1" dirty="0" err="1">
                <a:latin typeface="+mn-lt"/>
              </a:rPr>
              <a:t>järvelubi</a:t>
            </a:r>
            <a:r>
              <a:rPr lang="fi-FI" sz="2200" b="1" dirty="0">
                <a:latin typeface="+mn-lt"/>
              </a:rPr>
              <a:t> </a:t>
            </a:r>
            <a:r>
              <a:rPr lang="fi-FI" sz="2200" dirty="0">
                <a:latin typeface="+mn-lt"/>
              </a:rPr>
              <a:t>– </a:t>
            </a:r>
            <a:r>
              <a:rPr lang="fi-FI" sz="2200" dirty="0" err="1">
                <a:latin typeface="+mn-lt"/>
              </a:rPr>
              <a:t>tekivad</a:t>
            </a:r>
            <a:r>
              <a:rPr lang="fi-FI" sz="2200" dirty="0">
                <a:latin typeface="+mn-lt"/>
              </a:rPr>
              <a:t> </a:t>
            </a:r>
            <a:r>
              <a:rPr lang="fi-FI" sz="2200" dirty="0" err="1">
                <a:latin typeface="+mn-lt"/>
              </a:rPr>
              <a:t>järvede</a:t>
            </a:r>
            <a:r>
              <a:rPr lang="fi-FI" sz="2200" dirty="0">
                <a:latin typeface="+mn-lt"/>
              </a:rPr>
              <a:t> </a:t>
            </a:r>
            <a:r>
              <a:rPr lang="fi-FI" sz="2200" dirty="0" err="1">
                <a:latin typeface="+mn-lt"/>
              </a:rPr>
              <a:t>põhjas</a:t>
            </a:r>
            <a:r>
              <a:rPr lang="fi-FI" sz="2200" dirty="0">
                <a:latin typeface="+mn-lt"/>
              </a:rPr>
              <a:t> (</a:t>
            </a:r>
            <a:r>
              <a:rPr lang="fi-FI" sz="2200" dirty="0" err="1">
                <a:latin typeface="+mn-lt"/>
              </a:rPr>
              <a:t>raviprotseduurid</a:t>
            </a:r>
            <a:r>
              <a:rPr lang="fi-FI" sz="2200" dirty="0">
                <a:latin typeface="+mn-lt"/>
              </a:rPr>
              <a:t>, </a:t>
            </a:r>
            <a:r>
              <a:rPr lang="fi-FI" sz="2200" dirty="0" err="1">
                <a:latin typeface="+mn-lt"/>
              </a:rPr>
              <a:t>põllumajandus</a:t>
            </a:r>
            <a:r>
              <a:rPr lang="fi-FI" sz="2200" dirty="0">
                <a:latin typeface="+mn-lt"/>
              </a:rPr>
              <a:t>).</a:t>
            </a:r>
            <a:endParaRPr sz="2200" dirty="0">
              <a:latin typeface="+mn-lt"/>
            </a:endParaRPr>
          </a:p>
          <a:p>
            <a:pPr marL="342891" indent="-154936">
              <a:spcBef>
                <a:spcPts val="592"/>
              </a:spcBef>
              <a:buSzPct val="100000"/>
              <a:buNone/>
            </a:pPr>
            <a:endParaRPr dirty="0">
              <a:latin typeface="+mn-lt"/>
            </a:endParaRPr>
          </a:p>
          <a:p>
            <a:pPr marL="342891" indent="-154936">
              <a:spcBef>
                <a:spcPts val="592"/>
              </a:spcBef>
              <a:buSzPct val="100000"/>
              <a:buNone/>
            </a:pPr>
            <a:endParaRPr dirty="0">
              <a:latin typeface="+mn-lt"/>
            </a:endParaRPr>
          </a:p>
        </p:txBody>
      </p:sp>
      <p:pic>
        <p:nvPicPr>
          <p:cNvPr id="312" name="Google Shape;312;g3a018986ffc_1_57" title="turvas.jpg"/>
          <p:cNvPicPr preferRelativeResize="0"/>
          <p:nvPr/>
        </p:nvPicPr>
        <p:blipFill>
          <a:blip r:embed="rId3">
            <a:alphaModFix/>
          </a:blip>
          <a:stretch>
            <a:fillRect/>
          </a:stretch>
        </p:blipFill>
        <p:spPr>
          <a:xfrm>
            <a:off x="0" y="4281549"/>
            <a:ext cx="4348449" cy="2576451"/>
          </a:xfrm>
          <a:prstGeom prst="rect">
            <a:avLst/>
          </a:prstGeom>
          <a:noFill/>
          <a:ln>
            <a:noFill/>
          </a:ln>
        </p:spPr>
      </p:pic>
      <p:pic>
        <p:nvPicPr>
          <p:cNvPr id="313" name="Google Shape;313;g3a018986ffc_1_57"/>
          <p:cNvPicPr preferRelativeResize="0"/>
          <p:nvPr/>
        </p:nvPicPr>
        <p:blipFill>
          <a:blip r:embed="rId4">
            <a:alphaModFix/>
          </a:blip>
          <a:stretch>
            <a:fillRect/>
          </a:stretch>
        </p:blipFill>
        <p:spPr>
          <a:xfrm>
            <a:off x="4236572" y="4281548"/>
            <a:ext cx="4907428" cy="2576399"/>
          </a:xfrm>
          <a:prstGeom prst="rect">
            <a:avLst/>
          </a:prstGeom>
          <a:noFill/>
          <a:ln>
            <a:noFill/>
          </a:ln>
        </p:spPr>
      </p:pic>
      <p:sp>
        <p:nvSpPr>
          <p:cNvPr id="8" name="object 8">
            <a:extLst>
              <a:ext uri="{FF2B5EF4-FFF2-40B4-BE49-F238E27FC236}">
                <a16:creationId xmlns:a16="http://schemas.microsoft.com/office/drawing/2014/main" id="{C60B8347-95BD-E812-85A2-29B5EA24FE5A}"/>
              </a:ext>
            </a:extLst>
          </p:cNvPr>
          <p:cNvSpPr/>
          <p:nvPr/>
        </p:nvSpPr>
        <p:spPr>
          <a:xfrm>
            <a:off x="514951" y="2476897"/>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chemeClr val="bg2">
              <a:lumMod val="40000"/>
              <a:lumOff val="60000"/>
            </a:schemeClr>
          </a:solidFill>
          <a:ln w="25400">
            <a:solidFill>
              <a:schemeClr val="bg2">
                <a:lumMod val="40000"/>
                <a:lumOff val="60000"/>
              </a:schemeClr>
            </a:solidFill>
          </a:ln>
        </p:spPr>
        <p:txBody>
          <a:bodyPr wrap="square" lIns="0" tIns="0" rIns="0" bIns="0" rtlCol="0"/>
          <a:lstStyle/>
          <a:p>
            <a:endParaRPr/>
          </a:p>
        </p:txBody>
      </p:sp>
      <p:sp>
        <p:nvSpPr>
          <p:cNvPr id="9" name="object 8">
            <a:extLst>
              <a:ext uri="{FF2B5EF4-FFF2-40B4-BE49-F238E27FC236}">
                <a16:creationId xmlns:a16="http://schemas.microsoft.com/office/drawing/2014/main" id="{C44050D4-D4D1-8A49-1447-14721A0C1177}"/>
              </a:ext>
            </a:extLst>
          </p:cNvPr>
          <p:cNvSpPr/>
          <p:nvPr/>
        </p:nvSpPr>
        <p:spPr>
          <a:xfrm>
            <a:off x="514951" y="3186362"/>
            <a:ext cx="308902" cy="242638"/>
          </a:xfrm>
          <a:custGeom>
            <a:avLst/>
            <a:gdLst/>
            <a:ahLst/>
            <a:cxnLst/>
            <a:rect l="l" t="t" r="r" b="b"/>
            <a:pathLst>
              <a:path w="1382395" h="1085850">
                <a:moveTo>
                  <a:pt x="832319" y="0"/>
                </a:moveTo>
                <a:lnTo>
                  <a:pt x="731507" y="79578"/>
                </a:lnTo>
                <a:lnTo>
                  <a:pt x="717059" y="114122"/>
                </a:lnTo>
                <a:lnTo>
                  <a:pt x="720700" y="132470"/>
                </a:lnTo>
                <a:lnTo>
                  <a:pt x="731596" y="148590"/>
                </a:lnTo>
                <a:lnTo>
                  <a:pt x="1034326" y="447598"/>
                </a:lnTo>
                <a:lnTo>
                  <a:pt x="49428" y="447598"/>
                </a:lnTo>
                <a:lnTo>
                  <a:pt x="30207" y="451429"/>
                </a:lnTo>
                <a:lnTo>
                  <a:pt x="14493" y="461883"/>
                </a:lnTo>
                <a:lnTo>
                  <a:pt x="3890" y="477398"/>
                </a:lnTo>
                <a:lnTo>
                  <a:pt x="0" y="496417"/>
                </a:lnTo>
                <a:lnTo>
                  <a:pt x="0" y="588594"/>
                </a:lnTo>
                <a:lnTo>
                  <a:pt x="3890" y="607618"/>
                </a:lnTo>
                <a:lnTo>
                  <a:pt x="14493" y="623133"/>
                </a:lnTo>
                <a:lnTo>
                  <a:pt x="30207" y="633583"/>
                </a:lnTo>
                <a:lnTo>
                  <a:pt x="49428" y="637413"/>
                </a:lnTo>
                <a:lnTo>
                  <a:pt x="1034415" y="637413"/>
                </a:lnTo>
                <a:lnTo>
                  <a:pt x="731596" y="936713"/>
                </a:lnTo>
                <a:lnTo>
                  <a:pt x="720700" y="952833"/>
                </a:lnTo>
                <a:lnTo>
                  <a:pt x="717059" y="971180"/>
                </a:lnTo>
                <a:lnTo>
                  <a:pt x="720664" y="989543"/>
                </a:lnTo>
                <a:lnTo>
                  <a:pt x="797382" y="1070978"/>
                </a:lnTo>
                <a:lnTo>
                  <a:pt x="832421" y="1085291"/>
                </a:lnTo>
                <a:lnTo>
                  <a:pt x="842068" y="1084338"/>
                </a:lnTo>
                <a:lnTo>
                  <a:pt x="1367409" y="577354"/>
                </a:lnTo>
                <a:lnTo>
                  <a:pt x="1381798" y="542848"/>
                </a:lnTo>
                <a:lnTo>
                  <a:pt x="1380849" y="533265"/>
                </a:lnTo>
                <a:lnTo>
                  <a:pt x="867244" y="14312"/>
                </a:lnTo>
                <a:lnTo>
                  <a:pt x="842068" y="954"/>
                </a:lnTo>
                <a:lnTo>
                  <a:pt x="832319" y="0"/>
                </a:lnTo>
                <a:close/>
              </a:path>
            </a:pathLst>
          </a:custGeom>
          <a:solidFill>
            <a:schemeClr val="bg2">
              <a:lumMod val="40000"/>
              <a:lumOff val="60000"/>
            </a:schemeClr>
          </a:solidFill>
          <a:ln w="25400">
            <a:solidFill>
              <a:schemeClr val="bg2">
                <a:lumMod val="40000"/>
                <a:lumOff val="60000"/>
              </a:schemeClr>
            </a:solidFill>
          </a:ln>
        </p:spPr>
        <p:txBody>
          <a:bodyPr wrap="square" lIns="0" tIns="0" rIns="0" bIns="0" rtlCol="0"/>
          <a:lstStyle/>
          <a:p>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1509</TotalTime>
  <Words>1106</Words>
  <Application>Microsoft Office PowerPoint</Application>
  <PresentationFormat>On-screen Show (4:3)</PresentationFormat>
  <Paragraphs>201</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Times New Roman</vt:lpstr>
      <vt:lpstr>Office Theme</vt:lpstr>
      <vt:lpstr>Kvaternaari ajastu  ja jääajad</vt:lpstr>
      <vt:lpstr>Miks on kvaternaar oluline?</vt:lpstr>
      <vt:lpstr>PowerPoint Presentation</vt:lpstr>
      <vt:lpstr>Kvaternaari ajastu jagunemine: Eesti Stratigraafia komisjon</vt:lpstr>
      <vt:lpstr>Miks jääajad korduvad?</vt:lpstr>
      <vt:lpstr>PowerPoint Presentation</vt:lpstr>
      <vt:lpstr>PowerPoint Presentation</vt:lpstr>
      <vt:lpstr>Viimane jääaeg / Weichseli jäätumine</vt:lpstr>
      <vt:lpstr>Viimase jääaja liustikute ulatus</vt:lpstr>
      <vt:lpstr>Holotseen – pärastjääaeg</vt:lpstr>
      <vt:lpstr>Eesti ala umbes 11 800 a tagasi (Palivere staadium)</vt:lpstr>
      <vt:lpstr>Eesti maapinna kerkimine</vt:lpstr>
      <vt:lpstr>Maapinna kerkimine tänapäeval</vt:lpstr>
      <vt:lpstr>Läänemere arengu viis etappi</vt:lpstr>
      <vt:lpstr>BALTI JÄÄPAISJÄRV   (16 000–11 700 a tagasi)</vt:lpstr>
      <vt:lpstr>JOLDIAMERI  (11 700–10 700 a tagasi)</vt:lpstr>
      <vt:lpstr>PowerPoint Presentation</vt:lpstr>
      <vt:lpstr>PowerPoint Presentation</vt:lpstr>
      <vt:lpstr>PowerPoint Presentation</vt:lpstr>
      <vt:lpstr>Jääaeg ja elustik</vt:lpstr>
      <vt:lpstr>Jääaeg ja elustik</vt:lpstr>
      <vt:lpstr>Jääaeg ja elustik</vt:lpstr>
      <vt:lpstr>Tänapäevased Kvaternaari pinnavormid</vt:lpstr>
      <vt:lpstr>Valik põhilisi pinnavorme:</vt:lpstr>
      <vt:lpstr>Valik põhilisi pinnavorme:</vt:lpstr>
      <vt:lpstr>PowerPoint Presentation</vt:lpstr>
      <vt:lpstr>PowerPoint Presentation</vt:lpstr>
      <vt:lpstr>PowerPoint Presentation</vt:lpstr>
      <vt:lpstr>Peamised kvaternaari maavarad</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Sigrid Hade</dc:creator>
  <cp:lastModifiedBy>Kairi Põldsaar</cp:lastModifiedBy>
  <cp:revision>25</cp:revision>
  <dcterms:created xsi:type="dcterms:W3CDTF">2013-01-27T09:14:16Z</dcterms:created>
  <dcterms:modified xsi:type="dcterms:W3CDTF">2025-11-05T13:33:31Z</dcterms:modified>
</cp:coreProperties>
</file>